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5"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70" r:id="rId12"/>
    <p:sldId id="266" r:id="rId13"/>
    <p:sldId id="271" r:id="rId14"/>
    <p:sldId id="272" r:id="rId15"/>
    <p:sldId id="267" r:id="rId16"/>
    <p:sldId id="268" r:id="rId17"/>
    <p:sldId id="273" r:id="rId18"/>
    <p:sldId id="269" r:id="rId19"/>
    <p:sldId id="274" r:id="rId20"/>
    <p:sldId id="275" r:id="rId21"/>
    <p:sldId id="276" r:id="rId22"/>
  </p:sldIdLst>
  <p:sldSz cx="12192000" cy="6858000"/>
  <p:notesSz cx="6858000" cy="12192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58612A-804B-B544-883C-4A731D503299}" v="2" dt="2023-09-13T17:31:27.156"/>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Designformatvorlage 1 - Akz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2833802-FEF1-4C79-8D5D-14CF1EAF98D9}" styleName="Helle Formatvorlage 2 - Akz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16DA210-FB5B-4158-B5E0-FEB733F419BA}" styleName="Helle Formatvorlag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68732"/>
  </p:normalViewPr>
  <p:slideViewPr>
    <p:cSldViewPr snapToGrid="0">
      <p:cViewPr varScale="1">
        <p:scale>
          <a:sx n="81" d="100"/>
          <a:sy n="81" d="100"/>
        </p:scale>
        <p:origin x="1856" y="192"/>
      </p:cViewPr>
      <p:guideLst>
        <p:guide orient="horz" pos="2160"/>
        <p:guide pos="2880"/>
      </p:guideLst>
    </p:cSldViewPr>
  </p:slideViewPr>
  <p:notesTextViewPr>
    <p:cViewPr>
      <p:scale>
        <a:sx n="1" d="1"/>
        <a:sy n="1" d="1"/>
      </p:scale>
      <p:origin x="0" y="-2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bian Winiger" userId="ad792d02-ff9a-4a71-8684-2254c95e2aa9" providerId="ADAL" clId="{C958612A-804B-B544-883C-4A731D503299}"/>
    <pc:docChg chg="undo custSel addSld modSld">
      <pc:chgData name="Fabian Winiger" userId="ad792d02-ff9a-4a71-8684-2254c95e2aa9" providerId="ADAL" clId="{C958612A-804B-B544-883C-4A731D503299}" dt="2023-09-13T17:37:24.124" v="2402" actId="14100"/>
      <pc:docMkLst>
        <pc:docMk/>
      </pc:docMkLst>
      <pc:sldChg chg="modSp mod">
        <pc:chgData name="Fabian Winiger" userId="ad792d02-ff9a-4a71-8684-2254c95e2aa9" providerId="ADAL" clId="{C958612A-804B-B544-883C-4A731D503299}" dt="2023-09-13T17:05:28.192" v="67" actId="313"/>
        <pc:sldMkLst>
          <pc:docMk/>
          <pc:sldMk cId="0" sldId="256"/>
        </pc:sldMkLst>
        <pc:spChg chg="mod">
          <ac:chgData name="Fabian Winiger" userId="ad792d02-ff9a-4a71-8684-2254c95e2aa9" providerId="ADAL" clId="{C958612A-804B-B544-883C-4A731D503299}" dt="2023-09-13T17:05:28.192" v="67" actId="313"/>
          <ac:spMkLst>
            <pc:docMk/>
            <pc:sldMk cId="0" sldId="256"/>
            <ac:spMk id="58" creationId="{00000000-0000-0000-0000-000000000000}"/>
          </ac:spMkLst>
        </pc:spChg>
      </pc:sldChg>
      <pc:sldChg chg="modSp mod">
        <pc:chgData name="Fabian Winiger" userId="ad792d02-ff9a-4a71-8684-2254c95e2aa9" providerId="ADAL" clId="{C958612A-804B-B544-883C-4A731D503299}" dt="2023-09-13T17:06:52.734" v="96" actId="20577"/>
        <pc:sldMkLst>
          <pc:docMk/>
          <pc:sldMk cId="0" sldId="257"/>
        </pc:sldMkLst>
        <pc:spChg chg="mod">
          <ac:chgData name="Fabian Winiger" userId="ad792d02-ff9a-4a71-8684-2254c95e2aa9" providerId="ADAL" clId="{C958612A-804B-B544-883C-4A731D503299}" dt="2023-09-13T17:06:52.734" v="96" actId="20577"/>
          <ac:spMkLst>
            <pc:docMk/>
            <pc:sldMk cId="0" sldId="257"/>
            <ac:spMk id="2" creationId="{7F27E126-884D-50AC-E70A-EED3AFC8329C}"/>
          </ac:spMkLst>
        </pc:spChg>
      </pc:sldChg>
      <pc:sldChg chg="modSp mod">
        <pc:chgData name="Fabian Winiger" userId="ad792d02-ff9a-4a71-8684-2254c95e2aa9" providerId="ADAL" clId="{C958612A-804B-B544-883C-4A731D503299}" dt="2023-09-13T17:07:39.305" v="99" actId="2165"/>
        <pc:sldMkLst>
          <pc:docMk/>
          <pc:sldMk cId="117555641" sldId="258"/>
        </pc:sldMkLst>
        <pc:graphicFrameChg chg="modGraphic">
          <ac:chgData name="Fabian Winiger" userId="ad792d02-ff9a-4a71-8684-2254c95e2aa9" providerId="ADAL" clId="{C958612A-804B-B544-883C-4A731D503299}" dt="2023-09-13T17:07:39.305" v="99" actId="2165"/>
          <ac:graphicFrameMkLst>
            <pc:docMk/>
            <pc:sldMk cId="117555641" sldId="258"/>
            <ac:graphicFrameMk id="8" creationId="{F8157931-4342-C4E0-BEB8-858F891A3D44}"/>
          </ac:graphicFrameMkLst>
        </pc:graphicFrameChg>
      </pc:sldChg>
      <pc:sldChg chg="modNotesTx">
        <pc:chgData name="Fabian Winiger" userId="ad792d02-ff9a-4a71-8684-2254c95e2aa9" providerId="ADAL" clId="{C958612A-804B-B544-883C-4A731D503299}" dt="2023-09-13T17:14:27.147" v="444" actId="20577"/>
        <pc:sldMkLst>
          <pc:docMk/>
          <pc:sldMk cId="785309460" sldId="260"/>
        </pc:sldMkLst>
      </pc:sldChg>
      <pc:sldChg chg="modNotesTx">
        <pc:chgData name="Fabian Winiger" userId="ad792d02-ff9a-4a71-8684-2254c95e2aa9" providerId="ADAL" clId="{C958612A-804B-B544-883C-4A731D503299}" dt="2023-09-13T17:15:35.618" v="573" actId="20577"/>
        <pc:sldMkLst>
          <pc:docMk/>
          <pc:sldMk cId="1431075428" sldId="261"/>
        </pc:sldMkLst>
      </pc:sldChg>
      <pc:sldChg chg="modNotesTx">
        <pc:chgData name="Fabian Winiger" userId="ad792d02-ff9a-4a71-8684-2254c95e2aa9" providerId="ADAL" clId="{C958612A-804B-B544-883C-4A731D503299}" dt="2023-09-13T17:18:44.070" v="1108" actId="20577"/>
        <pc:sldMkLst>
          <pc:docMk/>
          <pc:sldMk cId="3316978259" sldId="262"/>
        </pc:sldMkLst>
      </pc:sldChg>
      <pc:sldChg chg="modNotesTx">
        <pc:chgData name="Fabian Winiger" userId="ad792d02-ff9a-4a71-8684-2254c95e2aa9" providerId="ADAL" clId="{C958612A-804B-B544-883C-4A731D503299}" dt="2023-09-13T17:20:20.026" v="1416" actId="20577"/>
        <pc:sldMkLst>
          <pc:docMk/>
          <pc:sldMk cId="3039488474" sldId="263"/>
        </pc:sldMkLst>
      </pc:sldChg>
      <pc:sldChg chg="modNotesTx">
        <pc:chgData name="Fabian Winiger" userId="ad792d02-ff9a-4a71-8684-2254c95e2aa9" providerId="ADAL" clId="{C958612A-804B-B544-883C-4A731D503299}" dt="2023-09-13T17:20:37.402" v="1439" actId="20577"/>
        <pc:sldMkLst>
          <pc:docMk/>
          <pc:sldMk cId="3595863145" sldId="264"/>
        </pc:sldMkLst>
      </pc:sldChg>
      <pc:sldChg chg="modNotesTx">
        <pc:chgData name="Fabian Winiger" userId="ad792d02-ff9a-4a71-8684-2254c95e2aa9" providerId="ADAL" clId="{C958612A-804B-B544-883C-4A731D503299}" dt="2023-09-13T17:21:46.714" v="1525" actId="20577"/>
        <pc:sldMkLst>
          <pc:docMk/>
          <pc:sldMk cId="592981100" sldId="266"/>
        </pc:sldMkLst>
      </pc:sldChg>
      <pc:sldChg chg="modNotesTx">
        <pc:chgData name="Fabian Winiger" userId="ad792d02-ff9a-4a71-8684-2254c95e2aa9" providerId="ADAL" clId="{C958612A-804B-B544-883C-4A731D503299}" dt="2023-09-13T17:26:32.027" v="1885" actId="20577"/>
        <pc:sldMkLst>
          <pc:docMk/>
          <pc:sldMk cId="3836827402" sldId="267"/>
        </pc:sldMkLst>
      </pc:sldChg>
      <pc:sldChg chg="modNotesTx">
        <pc:chgData name="Fabian Winiger" userId="ad792d02-ff9a-4a71-8684-2254c95e2aa9" providerId="ADAL" clId="{C958612A-804B-B544-883C-4A731D503299}" dt="2023-09-13T17:27:38.724" v="2016" actId="20577"/>
        <pc:sldMkLst>
          <pc:docMk/>
          <pc:sldMk cId="539114985" sldId="269"/>
        </pc:sldMkLst>
      </pc:sldChg>
      <pc:sldChg chg="modNotesTx">
        <pc:chgData name="Fabian Winiger" userId="ad792d02-ff9a-4a71-8684-2254c95e2aa9" providerId="ADAL" clId="{C958612A-804B-B544-883C-4A731D503299}" dt="2023-09-13T17:31:22.955" v="2074" actId="20577"/>
        <pc:sldMkLst>
          <pc:docMk/>
          <pc:sldMk cId="3762706434" sldId="275"/>
        </pc:sldMkLst>
      </pc:sldChg>
      <pc:sldChg chg="addSp delSp modSp add mod modNotesTx">
        <pc:chgData name="Fabian Winiger" userId="ad792d02-ff9a-4a71-8684-2254c95e2aa9" providerId="ADAL" clId="{C958612A-804B-B544-883C-4A731D503299}" dt="2023-09-13T17:37:24.124" v="2402" actId="14100"/>
        <pc:sldMkLst>
          <pc:docMk/>
          <pc:sldMk cId="1853341156" sldId="276"/>
        </pc:sldMkLst>
        <pc:spChg chg="del mod">
          <ac:chgData name="Fabian Winiger" userId="ad792d02-ff9a-4a71-8684-2254c95e2aa9" providerId="ADAL" clId="{C958612A-804B-B544-883C-4A731D503299}" dt="2023-09-13T17:31:26.985" v="2076"/>
          <ac:spMkLst>
            <pc:docMk/>
            <pc:sldMk cId="1853341156" sldId="276"/>
            <ac:spMk id="2" creationId="{F01DEFC6-BA89-1947-6514-7ED495B38F3B}"/>
          </ac:spMkLst>
        </pc:spChg>
        <pc:spChg chg="add mod">
          <ac:chgData name="Fabian Winiger" userId="ad792d02-ff9a-4a71-8684-2254c95e2aa9" providerId="ADAL" clId="{C958612A-804B-B544-883C-4A731D503299}" dt="2023-09-13T17:37:24.124" v="2402" actId="14100"/>
          <ac:spMkLst>
            <pc:docMk/>
            <pc:sldMk cId="1853341156" sldId="276"/>
            <ac:spMk id="3" creationId="{3CBFAEAB-391B-1BBC-885F-5D357D82BCFD}"/>
          </ac:spMkLst>
        </pc:spChg>
        <pc:spChg chg="mod">
          <ac:chgData name="Fabian Winiger" userId="ad792d02-ff9a-4a71-8684-2254c95e2aa9" providerId="ADAL" clId="{C958612A-804B-B544-883C-4A731D503299}" dt="2023-09-13T17:37:11.665" v="2401" actId="403"/>
          <ac:spMkLst>
            <pc:docMk/>
            <pc:sldMk cId="1853341156" sldId="276"/>
            <ac:spMk id="9" creationId="{B221182B-EEE5-5084-E252-4A3ECBD1041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1" y="0"/>
            <a:ext cx="2943947" cy="494214"/>
          </a:xfrm>
          <a:prstGeom prst="rect">
            <a:avLst/>
          </a:prstGeom>
          <a:noFill/>
          <a:ln>
            <a:noFill/>
          </a:ln>
        </p:spPr>
        <p:txBody>
          <a:bodyPr spcFirstLastPara="1" wrap="square" lIns="95250" tIns="47625" rIns="95250" bIns="47625"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7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7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7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7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7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7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7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7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48869" y="0"/>
            <a:ext cx="2943947" cy="494214"/>
          </a:xfrm>
          <a:prstGeom prst="rect">
            <a:avLst/>
          </a:prstGeom>
          <a:noFill/>
          <a:ln>
            <a:noFill/>
          </a:ln>
        </p:spPr>
        <p:txBody>
          <a:bodyPr spcFirstLastPara="1" wrap="square" lIns="95250" tIns="47625" rIns="95250" bIns="47625"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7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7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7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7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7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7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7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7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1" y="9409976"/>
            <a:ext cx="2943947" cy="494214"/>
          </a:xfrm>
          <a:prstGeom prst="rect">
            <a:avLst/>
          </a:prstGeom>
          <a:noFill/>
          <a:ln>
            <a:noFill/>
          </a:ln>
        </p:spPr>
        <p:txBody>
          <a:bodyPr spcFirstLastPara="1" wrap="square" lIns="95250" tIns="47625" rIns="95250" bIns="47625"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7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7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7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7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7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7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7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7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‹Nr.›</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1: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53" name="Google Shape;53;p1: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endParaRPr/>
          </a:p>
        </p:txBody>
      </p:sp>
      <p:sp>
        <p:nvSpPr>
          <p:cNvPr id="54" name="Google Shape;54;p1: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endParaRPr/>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41080426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endParaRPr/>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11067425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r>
              <a:rPr lang="de-CH" dirty="0"/>
              <a:t>Wiederholungen wurden entfernt. Gesetzlicher </a:t>
            </a:r>
            <a:r>
              <a:rPr lang="de-CH" dirty="0" err="1"/>
              <a:t>Rahmebn</a:t>
            </a:r>
            <a:r>
              <a:rPr lang="de-CH" dirty="0"/>
              <a:t> und Privatsphäre dominieren.</a:t>
            </a:r>
            <a:endParaRPr dirty="0"/>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32469412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endParaRPr/>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13</a:t>
            </a:fld>
            <a:endParaRPr/>
          </a:p>
        </p:txBody>
      </p:sp>
    </p:spTree>
    <p:extLst>
      <p:ext uri="{BB962C8B-B14F-4D97-AF65-F5344CB8AC3E}">
        <p14:creationId xmlns:p14="http://schemas.microsoft.com/office/powerpoint/2010/main" val="37989633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endParaRPr/>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14</a:t>
            </a:fld>
            <a:endParaRPr/>
          </a:p>
        </p:txBody>
      </p:sp>
    </p:spTree>
    <p:extLst>
      <p:ext uri="{BB962C8B-B14F-4D97-AF65-F5344CB8AC3E}">
        <p14:creationId xmlns:p14="http://schemas.microsoft.com/office/powerpoint/2010/main" val="13410599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r>
              <a:rPr lang="de-CH" dirty="0"/>
              <a:t>Es entstehen viele solche Plattformen, die sehr nahe an der Spiritual Care sind, z.B. das deutsche Nui Care oder das amerikanische </a:t>
            </a:r>
            <a:r>
              <a:rPr lang="de-CH" dirty="0" err="1"/>
              <a:t>CaringBridge</a:t>
            </a:r>
            <a:r>
              <a:rPr lang="de-CH" dirty="0"/>
              <a:t>. Vereinzelt gibt es zwar auch in der Schweiz Versuche, solche Initiativen zu lancieren, aber wie Sie sehen wird unter Schweizer Seelsorgenden der Nutzen nicht sehr deutlich erkannt.</a:t>
            </a:r>
            <a:endParaRPr dirty="0"/>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15</a:t>
            </a:fld>
            <a:endParaRPr/>
          </a:p>
        </p:txBody>
      </p:sp>
    </p:spTree>
    <p:extLst>
      <p:ext uri="{BB962C8B-B14F-4D97-AF65-F5344CB8AC3E}">
        <p14:creationId xmlns:p14="http://schemas.microsoft.com/office/powerpoint/2010/main" val="9326838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endParaRPr/>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16</a:t>
            </a:fld>
            <a:endParaRPr/>
          </a:p>
        </p:txBody>
      </p:sp>
    </p:spTree>
    <p:extLst>
      <p:ext uri="{BB962C8B-B14F-4D97-AF65-F5344CB8AC3E}">
        <p14:creationId xmlns:p14="http://schemas.microsoft.com/office/powerpoint/2010/main" val="17349917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endParaRPr/>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17</a:t>
            </a:fld>
            <a:endParaRPr/>
          </a:p>
        </p:txBody>
      </p:sp>
    </p:spTree>
    <p:extLst>
      <p:ext uri="{BB962C8B-B14F-4D97-AF65-F5344CB8AC3E}">
        <p14:creationId xmlns:p14="http://schemas.microsoft.com/office/powerpoint/2010/main" val="4745935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r>
              <a:rPr lang="de-CH" dirty="0"/>
              <a:t>Blick auf die Sicht der Patienten, soweit wir diese durch die Angaben der Seelsorgenden erfassen können.</a:t>
            </a:r>
            <a:endParaRPr dirty="0"/>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18</a:t>
            </a:fld>
            <a:endParaRPr/>
          </a:p>
        </p:txBody>
      </p:sp>
    </p:spTree>
    <p:extLst>
      <p:ext uri="{BB962C8B-B14F-4D97-AF65-F5344CB8AC3E}">
        <p14:creationId xmlns:p14="http://schemas.microsoft.com/office/powerpoint/2010/main" val="11340180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endParaRPr/>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19</a:t>
            </a:fld>
            <a:endParaRPr/>
          </a:p>
        </p:txBody>
      </p:sp>
    </p:spTree>
    <p:extLst>
      <p:ext uri="{BB962C8B-B14F-4D97-AF65-F5344CB8AC3E}">
        <p14:creationId xmlns:p14="http://schemas.microsoft.com/office/powerpoint/2010/main" val="4127570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endParaRPr/>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r>
              <a:rPr lang="de-CH" dirty="0"/>
              <a:t>Mit Vorsicht zu geniessen, kleines Sample. </a:t>
            </a:r>
            <a:endParaRPr dirty="0"/>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20</a:t>
            </a:fld>
            <a:endParaRPr/>
          </a:p>
        </p:txBody>
      </p:sp>
    </p:spTree>
    <p:extLst>
      <p:ext uri="{BB962C8B-B14F-4D97-AF65-F5344CB8AC3E}">
        <p14:creationId xmlns:p14="http://schemas.microsoft.com/office/powerpoint/2010/main" val="39498504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de-DE" sz="1200" dirty="0">
                <a:effectLst/>
                <a:latin typeface="Calibri" panose="020F0502020204030204" pitchFamily="34" charset="0"/>
                <a:ea typeface="Calibri" panose="020F0502020204030204" pitchFamily="34" charset="0"/>
                <a:cs typeface="Arial" panose="020B0604020202020204" pitchFamily="34" charset="0"/>
              </a:rPr>
              <a:t>Im Gesamtergebnis vermittelt die Studie ein spannungsreiches Bild:</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de-DE"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de-DE" sz="1200" dirty="0">
                <a:effectLst/>
                <a:latin typeface="Calibri" panose="020F0502020204030204" pitchFamily="34" charset="0"/>
                <a:ea typeface="Calibri" panose="020F0502020204030204" pitchFamily="34" charset="0"/>
                <a:cs typeface="Arial" panose="020B0604020202020204" pitchFamily="34" charset="0"/>
              </a:rPr>
              <a:t>Während die Digitalisierung der klinikseelsorglichen Arbeit auf der einen Seite rasch voranschreitet, wie sich insbesondere im Bereich digitaler Dokumentation zeigt, steht die Mehrheit der befragten Seelsorgenden dieser Entwicklung skeptisch bis ablehnend gegenüber.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de-DE"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de-DE" sz="1200" dirty="0">
                <a:effectLst/>
                <a:latin typeface="Calibri" panose="020F0502020204030204" pitchFamily="34" charset="0"/>
                <a:ea typeface="Calibri" panose="020F0502020204030204" pitchFamily="34" charset="0"/>
                <a:cs typeface="Arial" panose="020B0604020202020204" pitchFamily="34" charset="0"/>
              </a:rPr>
              <a:t>Wenn man wie wir davon ausgeht, dass im Gesundheitswesen der Zukunft in hohem Masse digital kommuniziert werden wird und dass diese Entwicklung neben allen Herausforderungen auch Chancen für die Seelsorge mit sich bringt, dann wirft die Studie eine wichtige Frage auf.</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de-DE"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de-DE" sz="1200" dirty="0">
                <a:effectLst/>
                <a:latin typeface="Calibri" panose="020F0502020204030204" pitchFamily="34" charset="0"/>
                <a:ea typeface="Calibri" panose="020F0502020204030204" pitchFamily="34" charset="0"/>
                <a:cs typeface="Arial" panose="020B0604020202020204" pitchFamily="34" charset="0"/>
              </a:rPr>
              <a:t>Nämlich die Frage, wie Seelsorgende dazu motiviert und befähigt werden könnte, den digitalen Wandel aktiv mitzugestalten.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de-DE"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de-DE" sz="1200" dirty="0">
                <a:effectLst/>
                <a:latin typeface="Calibri" panose="020F0502020204030204" pitchFamily="34" charset="0"/>
                <a:ea typeface="Calibri" panose="020F0502020204030204" pitchFamily="34" charset="0"/>
                <a:cs typeface="Arial" panose="020B0604020202020204" pitchFamily="34" charset="0"/>
              </a:rPr>
              <a:t>Unsere Befragung verweist damit auf ein Desiderat an Aus- und Weiterbildungsangeboten zu digitalen Seelsorgepraktiken sowie an Pionierprojekten, in denen die Möglichkeiten, Herausforderungen und Grenzen solcher Praktiken ausgelotet werden.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de-DE"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de-DE" sz="1200" dirty="0">
                <a:effectLst/>
                <a:latin typeface="Calibri" panose="020F0502020204030204" pitchFamily="34" charset="0"/>
                <a:ea typeface="Calibri" panose="020F0502020204030204" pitchFamily="34" charset="0"/>
                <a:cs typeface="Arial" panose="020B0604020202020204" pitchFamily="34" charset="0"/>
              </a:rPr>
              <a:t>Und wir hoffen natürlich, dass die heutige Tagung einen Betrag zu leistet.</a:t>
            </a:r>
            <a:endParaRPr lang="de-CH" sz="1200" dirty="0">
              <a:effectLst/>
              <a:latin typeface="Calibri" panose="020F0502020204030204" pitchFamily="34" charset="0"/>
              <a:ea typeface="Calibri" panose="020F0502020204030204" pitchFamily="34" charset="0"/>
              <a:cs typeface="Arial" panose="020B0604020202020204" pitchFamily="34" charset="0"/>
            </a:endParaRPr>
          </a:p>
          <a:p>
            <a:pPr marL="0" lvl="0" indent="0" algn="l" rtl="0">
              <a:spcBef>
                <a:spcPts val="0"/>
              </a:spcBef>
              <a:spcAft>
                <a:spcPts val="0"/>
              </a:spcAft>
              <a:buNone/>
            </a:pPr>
            <a:endParaRPr dirty="0"/>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21</a:t>
            </a:fld>
            <a:endParaRPr/>
          </a:p>
        </p:txBody>
      </p:sp>
    </p:spTree>
    <p:extLst>
      <p:ext uri="{BB962C8B-B14F-4D97-AF65-F5344CB8AC3E}">
        <p14:creationId xmlns:p14="http://schemas.microsoft.com/office/powerpoint/2010/main" val="850099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endParaRPr/>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3656580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endParaRPr/>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30113971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r>
              <a:rPr lang="de-CH" dirty="0"/>
              <a:t>Obwohl Apps mit spirituellem Inhalt viele an der Zahl sind und gewisse religiöse Gemeinschaften eigene Apps </a:t>
            </a:r>
            <a:r>
              <a:rPr lang="de-CH" dirty="0" err="1"/>
              <a:t>entwiclen</a:t>
            </a:r>
            <a:r>
              <a:rPr lang="de-CH" dirty="0"/>
              <a:t> (z.B. </a:t>
            </a:r>
            <a:r>
              <a:rPr lang="de-CH" dirty="0" err="1"/>
              <a:t>Evermore</a:t>
            </a:r>
            <a:r>
              <a:rPr lang="de-CH" dirty="0"/>
              <a:t> der Evangelisch-lutherischen Landeskirche Hannovers), spielt dies kaum eine Rolle im Arbeitsalltag von Seelsorgenden in der Schweiz.  </a:t>
            </a:r>
            <a:endParaRPr dirty="0"/>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1829452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r>
              <a:rPr lang="de-CH" dirty="0"/>
              <a:t>Erwarten können hätte man hier z.B.  Die App «Kirchenjahr evangelisch», die Losungen App, </a:t>
            </a:r>
            <a:r>
              <a:rPr lang="de-CH" dirty="0" err="1"/>
              <a:t>Cantico</a:t>
            </a:r>
            <a:r>
              <a:rPr lang="de-CH" dirty="0"/>
              <a:t>, die </a:t>
            </a:r>
            <a:r>
              <a:rPr lang="de-CH" dirty="0" err="1"/>
              <a:t>AndachtsApp</a:t>
            </a:r>
            <a:r>
              <a:rPr lang="de-CH" dirty="0"/>
              <a:t> oder eben </a:t>
            </a:r>
            <a:r>
              <a:rPr lang="de-CH" dirty="0" err="1"/>
              <a:t>Evermore</a:t>
            </a:r>
            <a:r>
              <a:rPr lang="de-CH" dirty="0"/>
              <a:t>.</a:t>
            </a:r>
            <a:endParaRPr dirty="0"/>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4112975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r>
              <a:rPr lang="de-CH" dirty="0"/>
              <a:t>Ob diese Zahlen als positives oder negatives Zeichen zu werten sind hängt wohl sehr von der Erwartungshaltung des Betrachtenden ab. Gut ein Drittel scheinen mit Absicht des professionellen Austauschs zu Dokumentieren, während doch fast die Hälfte dies für die Leistungserfassung tut. Gerne würde ich von ihnen hören, wie sie diese Statistik einordnen würden.</a:t>
            </a:r>
            <a:endParaRPr dirty="0"/>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31605415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r>
              <a:rPr lang="de-CH" dirty="0"/>
              <a:t>Zoom und </a:t>
            </a:r>
            <a:r>
              <a:rPr lang="de-CH" dirty="0" err="1"/>
              <a:t>co</a:t>
            </a:r>
            <a:r>
              <a:rPr lang="de-CH" dirty="0"/>
              <a:t> werden scheinbar auch eher selten benutzt, wobei wir eine der häufigsten Anwendungen nicht erfasst haben, nämlich die  professionelle Weiterbildung und den Austausch wie wir sie gerade heute zusammen unternehmen.</a:t>
            </a:r>
            <a:endParaRPr dirty="0"/>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13469053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98425" y="744538"/>
            <a:ext cx="6599238" cy="371316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3" name="Google Shape;63;p2:notes"/>
          <p:cNvSpPr txBox="1">
            <a:spLocks noGrp="1"/>
          </p:cNvSpPr>
          <p:nvPr>
            <p:ph type="body" idx="1"/>
          </p:nvPr>
        </p:nvSpPr>
        <p:spPr>
          <a:xfrm>
            <a:off x="679114" y="4704990"/>
            <a:ext cx="5436274" cy="4456976"/>
          </a:xfrm>
          <a:prstGeom prst="rect">
            <a:avLst/>
          </a:prstGeom>
          <a:noFill/>
          <a:ln>
            <a:noFill/>
          </a:ln>
        </p:spPr>
        <p:txBody>
          <a:bodyPr spcFirstLastPara="1" wrap="square" lIns="95250" tIns="47625" rIns="95250" bIns="47625" anchor="t" anchorCtr="0">
            <a:noAutofit/>
          </a:bodyPr>
          <a:lstStyle/>
          <a:p>
            <a:pPr marL="0" lvl="0" indent="0" algn="l" rtl="0">
              <a:spcBef>
                <a:spcPts val="0"/>
              </a:spcBef>
              <a:spcAft>
                <a:spcPts val="0"/>
              </a:spcAft>
              <a:buNone/>
            </a:pPr>
            <a:r>
              <a:rPr lang="de-CH" dirty="0"/>
              <a:t>Ein sehr bunten Bild </a:t>
            </a:r>
            <a:endParaRPr dirty="0"/>
          </a:p>
        </p:txBody>
      </p:sp>
      <p:sp>
        <p:nvSpPr>
          <p:cNvPr id="64" name="Google Shape;64;p2:notes"/>
          <p:cNvSpPr txBox="1">
            <a:spLocks noGrp="1"/>
          </p:cNvSpPr>
          <p:nvPr>
            <p:ph type="sldNum" idx="12"/>
          </p:nvPr>
        </p:nvSpPr>
        <p:spPr>
          <a:xfrm>
            <a:off x="3848869" y="9409976"/>
            <a:ext cx="2943947" cy="494214"/>
          </a:xfrm>
          <a:prstGeom prst="rect">
            <a:avLst/>
          </a:prstGeom>
          <a:noFill/>
          <a:ln>
            <a:noFill/>
          </a:ln>
        </p:spPr>
        <p:txBody>
          <a:bodyPr spcFirstLastPara="1" wrap="square" lIns="95250" tIns="47625" rIns="95250" bIns="47625" anchor="b" anchorCtr="0">
            <a:noAutofit/>
          </a:bodyPr>
          <a:lstStyle/>
          <a:p>
            <a:pPr marL="0" lvl="0" indent="0" algn="r"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142729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folie" type="title">
  <p:cSld name="TITLE">
    <p:spTree>
      <p:nvGrpSpPr>
        <p:cNvPr id="1" name="Shape 18"/>
        <p:cNvGrpSpPr/>
        <p:nvPr/>
      </p:nvGrpSpPr>
      <p:grpSpPr>
        <a:xfrm>
          <a:off x="0" y="0"/>
          <a:ext cx="0" cy="0"/>
          <a:chOff x="0" y="0"/>
          <a:chExt cx="0" cy="0"/>
        </a:xfrm>
      </p:grpSpPr>
      <p:sp>
        <p:nvSpPr>
          <p:cNvPr id="19" name="Google Shape;19;p2"/>
          <p:cNvSpPr txBox="1">
            <a:spLocks noGrp="1"/>
          </p:cNvSpPr>
          <p:nvPr>
            <p:ph type="ctrTitle"/>
          </p:nvPr>
        </p:nvSpPr>
        <p:spPr>
          <a:xfrm>
            <a:off x="911225" y="1989138"/>
            <a:ext cx="10369550" cy="1295400"/>
          </a:xfrm>
          <a:prstGeom prst="rect">
            <a:avLst/>
          </a:prstGeom>
          <a:noFill/>
          <a:ln>
            <a:noFill/>
          </a:ln>
        </p:spPr>
        <p:txBody>
          <a:bodyPr spcFirstLastPara="1" wrap="square" lIns="0" tIns="36000" rIns="0" bIns="0" anchor="t" anchorCtr="0">
            <a:noAutofit/>
          </a:bodyPr>
          <a:lstStyle>
            <a:lvl1pPr lvl="0" algn="l">
              <a:spcBef>
                <a:spcPts val="0"/>
              </a:spcBef>
              <a:spcAft>
                <a:spcPts val="0"/>
              </a:spcAft>
              <a:buSzPts val="1400"/>
              <a:buNone/>
              <a:defRPr sz="3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ubTitle" idx="1"/>
          </p:nvPr>
        </p:nvSpPr>
        <p:spPr>
          <a:xfrm>
            <a:off x="911225" y="3429000"/>
            <a:ext cx="10369550" cy="1752599"/>
          </a:xfrm>
          <a:prstGeom prst="rect">
            <a:avLst/>
          </a:prstGeom>
          <a:noFill/>
          <a:ln>
            <a:noFill/>
          </a:ln>
        </p:spPr>
        <p:txBody>
          <a:bodyPr spcFirstLastPara="1" wrap="square" lIns="0" tIns="0" rIns="0" bIns="0" anchor="t" anchorCtr="0">
            <a:noAutofit/>
          </a:bodyPr>
          <a:lstStyle>
            <a:lvl1pPr lvl="0" algn="l">
              <a:spcBef>
                <a:spcPts val="0"/>
              </a:spcBef>
              <a:spcAft>
                <a:spcPts val="0"/>
              </a:spcAft>
              <a:buClr>
                <a:schemeClr val="dk1"/>
              </a:buClr>
              <a:buSzPts val="1700"/>
              <a:buNone/>
              <a:defRPr/>
            </a:lvl1pPr>
            <a:lvl2pPr lvl="1" algn="l">
              <a:spcBef>
                <a:spcPts val="0"/>
              </a:spcBef>
              <a:spcAft>
                <a:spcPts val="0"/>
              </a:spcAft>
              <a:buClr>
                <a:schemeClr val="dk1"/>
              </a:buClr>
              <a:buSzPts val="1800"/>
              <a:buChar char="–"/>
              <a:defRPr/>
            </a:lvl2pPr>
            <a:lvl3pPr lvl="2" algn="l">
              <a:spcBef>
                <a:spcPts val="0"/>
              </a:spcBef>
              <a:spcAft>
                <a:spcPts val="0"/>
              </a:spcAft>
              <a:buClr>
                <a:schemeClr val="dk1"/>
              </a:buClr>
              <a:buSzPts val="1800"/>
              <a:buChar char="–"/>
              <a:defRPr/>
            </a:lvl3pPr>
            <a:lvl4pPr lvl="3" algn="l">
              <a:spcBef>
                <a:spcPts val="0"/>
              </a:spcBef>
              <a:spcAft>
                <a:spcPts val="0"/>
              </a:spcAft>
              <a:buClr>
                <a:schemeClr val="dk1"/>
              </a:buClr>
              <a:buSzPts val="1800"/>
              <a:buChar char="–"/>
              <a:defRPr/>
            </a:lvl4pPr>
            <a:lvl5pPr lvl="4" algn="l">
              <a:spcBef>
                <a:spcPts val="0"/>
              </a:spcBef>
              <a:spcAft>
                <a:spcPts val="0"/>
              </a:spcAft>
              <a:buClr>
                <a:schemeClr val="dk1"/>
              </a:buClr>
              <a:buSzPts val="1800"/>
              <a:buChar char="–"/>
              <a:defRPr/>
            </a:lvl5pPr>
            <a:lvl6pPr lvl="5" algn="l">
              <a:spcBef>
                <a:spcPts val="0"/>
              </a:spcBef>
              <a:spcAft>
                <a:spcPts val="0"/>
              </a:spcAft>
              <a:buClr>
                <a:schemeClr val="dk1"/>
              </a:buClr>
              <a:buSzPts val="1800"/>
              <a:buChar char="–"/>
              <a:defRPr/>
            </a:lvl6pPr>
            <a:lvl7pPr lvl="6" algn="l">
              <a:spcBef>
                <a:spcPts val="0"/>
              </a:spcBef>
              <a:spcAft>
                <a:spcPts val="0"/>
              </a:spcAft>
              <a:buClr>
                <a:schemeClr val="dk1"/>
              </a:buClr>
              <a:buSzPts val="1800"/>
              <a:buChar char="–"/>
              <a:defRPr/>
            </a:lvl7pPr>
            <a:lvl8pPr lvl="7" algn="l">
              <a:spcBef>
                <a:spcPts val="0"/>
              </a:spcBef>
              <a:spcAft>
                <a:spcPts val="0"/>
              </a:spcAft>
              <a:buClr>
                <a:schemeClr val="dk1"/>
              </a:buClr>
              <a:buSzPts val="1800"/>
              <a:buChar char="–"/>
              <a:defRPr/>
            </a:lvl8pPr>
            <a:lvl9pPr lvl="8" algn="l">
              <a:spcBef>
                <a:spcPts val="0"/>
              </a:spcBef>
              <a:spcAft>
                <a:spcPts val="0"/>
              </a:spcAft>
              <a:buClr>
                <a:schemeClr val="dk1"/>
              </a:buClr>
              <a:buSzPts val="1800"/>
              <a:buChar char="–"/>
              <a:defRPr/>
            </a:lvl9pPr>
          </a:lstStyle>
          <a:p>
            <a:endParaRPr/>
          </a:p>
        </p:txBody>
      </p:sp>
      <p:sp>
        <p:nvSpPr>
          <p:cNvPr id="21" name="Google Shape;21;p2"/>
          <p:cNvSpPr txBox="1">
            <a:spLocks noGrp="1"/>
          </p:cNvSpPr>
          <p:nvPr>
            <p:ph type="dt" idx="10"/>
          </p:nvPr>
        </p:nvSpPr>
        <p:spPr>
          <a:xfrm>
            <a:off x="911225" y="6524625"/>
            <a:ext cx="1246716" cy="215899"/>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
          <p:cNvSpPr txBox="1">
            <a:spLocks noGrp="1"/>
          </p:cNvSpPr>
          <p:nvPr>
            <p:ph type="ftr" idx="11"/>
          </p:nvPr>
        </p:nvSpPr>
        <p:spPr>
          <a:xfrm>
            <a:off x="2255308" y="6524625"/>
            <a:ext cx="7008284" cy="215899"/>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2"/>
          <p:cNvSpPr txBox="1">
            <a:spLocks noGrp="1"/>
          </p:cNvSpPr>
          <p:nvPr>
            <p:ph type="sldNum" idx="12"/>
          </p:nvPr>
        </p:nvSpPr>
        <p:spPr>
          <a:xfrm>
            <a:off x="10452484" y="6524625"/>
            <a:ext cx="828290" cy="215899"/>
          </a:xfrm>
          <a:prstGeom prst="rect">
            <a:avLst/>
          </a:prstGeom>
          <a:noFill/>
          <a:ln>
            <a:noFill/>
          </a:ln>
        </p:spPr>
        <p:txBody>
          <a:bodyPr spcFirstLastPara="1" wrap="square" lIns="0" tIns="0" rIns="0" bIns="0" anchor="t"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r>
              <a:rPr lang="en-US"/>
              <a:t>Page </a:t>
            </a:r>
            <a:fld id="{00000000-1234-1234-1234-123412341234}" type="slidenum">
              <a:rPr lang="en-US"/>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 Spalten">
  <p:cSld name="2 Spalten">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911225" y="1268414"/>
            <a:ext cx="10369550" cy="792434"/>
          </a:xfrm>
          <a:prstGeom prst="rect">
            <a:avLst/>
          </a:prstGeom>
          <a:noFill/>
          <a:ln>
            <a:noFill/>
          </a:ln>
        </p:spPr>
        <p:txBody>
          <a:bodyPr spcFirstLastPara="1" wrap="square" lIns="0" tIns="3600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911225" y="2061493"/>
            <a:ext cx="5005388" cy="3887787"/>
          </a:xfrm>
          <a:prstGeom prst="rect">
            <a:avLst/>
          </a:prstGeom>
          <a:noFill/>
          <a:ln>
            <a:noFill/>
          </a:ln>
        </p:spPr>
        <p:txBody>
          <a:bodyPr spcFirstLastPara="1" wrap="square" lIns="0" tIns="0" rIns="0" bIns="0" anchor="t" anchorCtr="0">
            <a:noAutofit/>
          </a:bodyPr>
          <a:lstStyle>
            <a:lvl1pPr marL="457200" lvl="0" indent="-342900" algn="l">
              <a:spcBef>
                <a:spcPts val="0"/>
              </a:spcBef>
              <a:spcAft>
                <a:spcPts val="0"/>
              </a:spcAft>
              <a:buClr>
                <a:schemeClr val="dk1"/>
              </a:buClr>
              <a:buSzPts val="1800"/>
              <a:buChar char="–"/>
              <a:defRPr/>
            </a:lvl1pPr>
            <a:lvl2pPr marL="914400" lvl="1" indent="-342900" algn="l">
              <a:spcBef>
                <a:spcPts val="0"/>
              </a:spcBef>
              <a:spcAft>
                <a:spcPts val="0"/>
              </a:spcAft>
              <a:buClr>
                <a:schemeClr val="dk1"/>
              </a:buClr>
              <a:buSzPts val="1800"/>
              <a:buChar char="–"/>
              <a:defRPr/>
            </a:lvl2pPr>
            <a:lvl3pPr marL="1371600" lvl="2" indent="-342900" algn="l">
              <a:spcBef>
                <a:spcPts val="0"/>
              </a:spcBef>
              <a:spcAft>
                <a:spcPts val="0"/>
              </a:spcAft>
              <a:buClr>
                <a:schemeClr val="dk1"/>
              </a:buClr>
              <a:buSzPts val="1800"/>
              <a:buChar char="–"/>
              <a:defRPr/>
            </a:lvl3pPr>
            <a:lvl4pPr marL="1828800" lvl="3" indent="-342900" algn="l">
              <a:spcBef>
                <a:spcPts val="0"/>
              </a:spcBef>
              <a:spcAft>
                <a:spcPts val="0"/>
              </a:spcAft>
              <a:buClr>
                <a:schemeClr val="dk1"/>
              </a:buClr>
              <a:buSzPts val="1800"/>
              <a:buChar char="–"/>
              <a:defRPr/>
            </a:lvl4pPr>
            <a:lvl5pPr marL="2286000" lvl="4" indent="-342900" algn="l">
              <a:spcBef>
                <a:spcPts val="0"/>
              </a:spcBef>
              <a:spcAft>
                <a:spcPts val="0"/>
              </a:spcAft>
              <a:buClr>
                <a:schemeClr val="dk1"/>
              </a:buClr>
              <a:buSzPts val="1800"/>
              <a:buChar char="–"/>
              <a:defRPr/>
            </a:lvl5pPr>
            <a:lvl6pPr marL="2743200" lvl="5" indent="-342900" algn="l">
              <a:spcBef>
                <a:spcPts val="0"/>
              </a:spcBef>
              <a:spcAft>
                <a:spcPts val="0"/>
              </a:spcAft>
              <a:buClr>
                <a:schemeClr val="dk1"/>
              </a:buClr>
              <a:buSzPts val="1800"/>
              <a:buChar char="–"/>
              <a:defRPr/>
            </a:lvl6pPr>
            <a:lvl7pPr marL="3200400" lvl="6" indent="-342900" algn="l">
              <a:spcBef>
                <a:spcPts val="0"/>
              </a:spcBef>
              <a:spcAft>
                <a:spcPts val="0"/>
              </a:spcAft>
              <a:buClr>
                <a:schemeClr val="dk1"/>
              </a:buClr>
              <a:buSzPts val="1800"/>
              <a:buChar char="–"/>
              <a:defRPr/>
            </a:lvl7pPr>
            <a:lvl8pPr marL="3657600" lvl="7" indent="-342900" algn="l">
              <a:spcBef>
                <a:spcPts val="0"/>
              </a:spcBef>
              <a:spcAft>
                <a:spcPts val="0"/>
              </a:spcAft>
              <a:buClr>
                <a:schemeClr val="dk1"/>
              </a:buClr>
              <a:buSzPts val="1800"/>
              <a:buChar char="–"/>
              <a:defRPr/>
            </a:lvl8pPr>
            <a:lvl9pPr marL="4114800" lvl="8" indent="-342900" algn="l">
              <a:spcBef>
                <a:spcPts val="0"/>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6291040" y="2060848"/>
            <a:ext cx="5005388" cy="3887787"/>
          </a:xfrm>
          <a:prstGeom prst="rect">
            <a:avLst/>
          </a:prstGeom>
          <a:noFill/>
          <a:ln>
            <a:noFill/>
          </a:ln>
        </p:spPr>
        <p:txBody>
          <a:bodyPr spcFirstLastPara="1" wrap="square" lIns="0" tIns="0" rIns="0" bIns="0" anchor="t" anchorCtr="0">
            <a:noAutofit/>
          </a:bodyPr>
          <a:lstStyle>
            <a:lvl1pPr marL="457200" lvl="0" indent="-342900" algn="l">
              <a:spcBef>
                <a:spcPts val="0"/>
              </a:spcBef>
              <a:spcAft>
                <a:spcPts val="0"/>
              </a:spcAft>
              <a:buClr>
                <a:schemeClr val="dk1"/>
              </a:buClr>
              <a:buSzPts val="1800"/>
              <a:buChar char="–"/>
              <a:defRPr/>
            </a:lvl1pPr>
            <a:lvl2pPr marL="914400" lvl="1" indent="-342900" algn="l">
              <a:spcBef>
                <a:spcPts val="0"/>
              </a:spcBef>
              <a:spcAft>
                <a:spcPts val="0"/>
              </a:spcAft>
              <a:buClr>
                <a:schemeClr val="dk1"/>
              </a:buClr>
              <a:buSzPts val="1800"/>
              <a:buChar char="–"/>
              <a:defRPr/>
            </a:lvl2pPr>
            <a:lvl3pPr marL="1371600" lvl="2" indent="-342900" algn="l">
              <a:spcBef>
                <a:spcPts val="0"/>
              </a:spcBef>
              <a:spcAft>
                <a:spcPts val="0"/>
              </a:spcAft>
              <a:buClr>
                <a:schemeClr val="dk1"/>
              </a:buClr>
              <a:buSzPts val="1800"/>
              <a:buChar char="–"/>
              <a:defRPr/>
            </a:lvl3pPr>
            <a:lvl4pPr marL="1828800" lvl="3" indent="-342900" algn="l">
              <a:spcBef>
                <a:spcPts val="0"/>
              </a:spcBef>
              <a:spcAft>
                <a:spcPts val="0"/>
              </a:spcAft>
              <a:buClr>
                <a:schemeClr val="dk1"/>
              </a:buClr>
              <a:buSzPts val="1800"/>
              <a:buChar char="–"/>
              <a:defRPr/>
            </a:lvl4pPr>
            <a:lvl5pPr marL="2286000" lvl="4" indent="-342900" algn="l">
              <a:spcBef>
                <a:spcPts val="0"/>
              </a:spcBef>
              <a:spcAft>
                <a:spcPts val="0"/>
              </a:spcAft>
              <a:buClr>
                <a:schemeClr val="dk1"/>
              </a:buClr>
              <a:buSzPts val="1800"/>
              <a:buChar char="–"/>
              <a:defRPr/>
            </a:lvl5pPr>
            <a:lvl6pPr marL="2743200" lvl="5" indent="-342900" algn="l">
              <a:spcBef>
                <a:spcPts val="0"/>
              </a:spcBef>
              <a:spcAft>
                <a:spcPts val="0"/>
              </a:spcAft>
              <a:buClr>
                <a:schemeClr val="dk1"/>
              </a:buClr>
              <a:buSzPts val="1800"/>
              <a:buChar char="–"/>
              <a:defRPr/>
            </a:lvl6pPr>
            <a:lvl7pPr marL="3200400" lvl="6" indent="-342900" algn="l">
              <a:spcBef>
                <a:spcPts val="0"/>
              </a:spcBef>
              <a:spcAft>
                <a:spcPts val="0"/>
              </a:spcAft>
              <a:buClr>
                <a:schemeClr val="dk1"/>
              </a:buClr>
              <a:buSzPts val="1800"/>
              <a:buChar char="–"/>
              <a:defRPr/>
            </a:lvl7pPr>
            <a:lvl8pPr marL="3657600" lvl="7" indent="-342900" algn="l">
              <a:spcBef>
                <a:spcPts val="0"/>
              </a:spcBef>
              <a:spcAft>
                <a:spcPts val="0"/>
              </a:spcAft>
              <a:buClr>
                <a:schemeClr val="dk1"/>
              </a:buClr>
              <a:buSzPts val="1800"/>
              <a:buChar char="–"/>
              <a:defRPr/>
            </a:lvl8pPr>
            <a:lvl9pPr marL="4114800" lvl="8" indent="-342900" algn="l">
              <a:spcBef>
                <a:spcPts val="0"/>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911225" y="6524625"/>
            <a:ext cx="1246716" cy="215899"/>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2255308" y="6524625"/>
            <a:ext cx="7008284" cy="215899"/>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10452484" y="6524625"/>
            <a:ext cx="828290" cy="215899"/>
          </a:xfrm>
          <a:prstGeom prst="rect">
            <a:avLst/>
          </a:prstGeom>
          <a:noFill/>
          <a:ln>
            <a:noFill/>
          </a:ln>
        </p:spPr>
        <p:txBody>
          <a:bodyPr spcFirstLastPara="1" wrap="square" lIns="0" tIns="0" rIns="0" bIns="0" anchor="t"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r>
              <a:rPr lang="en-US"/>
              <a:t>Seite </a:t>
            </a:r>
            <a:fld id="{00000000-1234-1234-1234-123412341234}" type="slidenum">
              <a:rPr lang="en-US"/>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Nur Titel" type="titleOnly">
  <p:cSld name="TITLE_ONLY">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911225" y="1268414"/>
            <a:ext cx="10369550" cy="792434"/>
          </a:xfrm>
          <a:prstGeom prst="rect">
            <a:avLst/>
          </a:prstGeom>
          <a:noFill/>
          <a:ln>
            <a:noFill/>
          </a:ln>
        </p:spPr>
        <p:txBody>
          <a:bodyPr spcFirstLastPara="1" wrap="square" lIns="0" tIns="3600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6"/>
          <p:cNvSpPr txBox="1">
            <a:spLocks noGrp="1"/>
          </p:cNvSpPr>
          <p:nvPr>
            <p:ph type="dt" idx="10"/>
          </p:nvPr>
        </p:nvSpPr>
        <p:spPr>
          <a:xfrm>
            <a:off x="911225" y="6524625"/>
            <a:ext cx="1246716" cy="215899"/>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2255308" y="6524625"/>
            <a:ext cx="7008284" cy="215899"/>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10452484" y="6524625"/>
            <a:ext cx="828290" cy="215899"/>
          </a:xfrm>
          <a:prstGeom prst="rect">
            <a:avLst/>
          </a:prstGeom>
          <a:noFill/>
          <a:ln>
            <a:noFill/>
          </a:ln>
        </p:spPr>
        <p:txBody>
          <a:bodyPr spcFirstLastPara="1" wrap="square" lIns="0" tIns="0" rIns="0" bIns="0" anchor="t"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r>
              <a:rPr lang="en-US"/>
              <a:t>Page </a:t>
            </a:r>
            <a:fld id="{00000000-1234-1234-1234-123412341234}" type="slidenum">
              <a:rPr lang="en-US"/>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Bild">
  <p:cSld name="Bild">
    <p:spTree>
      <p:nvGrpSpPr>
        <p:cNvPr id="1" name="Shape 45"/>
        <p:cNvGrpSpPr/>
        <p:nvPr/>
      </p:nvGrpSpPr>
      <p:grpSpPr>
        <a:xfrm>
          <a:off x="0" y="0"/>
          <a:ext cx="0" cy="0"/>
          <a:chOff x="0" y="0"/>
          <a:chExt cx="0" cy="0"/>
        </a:xfrm>
      </p:grpSpPr>
      <p:sp>
        <p:nvSpPr>
          <p:cNvPr id="46" name="Google Shape;46;p7"/>
          <p:cNvSpPr>
            <a:spLocks noGrp="1"/>
          </p:cNvSpPr>
          <p:nvPr>
            <p:ph type="pic" idx="2"/>
          </p:nvPr>
        </p:nvSpPr>
        <p:spPr>
          <a:xfrm>
            <a:off x="192089" y="188912"/>
            <a:ext cx="11807824" cy="6480174"/>
          </a:xfrm>
          <a:prstGeom prst="rect">
            <a:avLst/>
          </a:prstGeom>
          <a:noFill/>
          <a:ln>
            <a:no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Leer" type="blank">
  <p:cSld name="BLANK">
    <p:spTree>
      <p:nvGrpSpPr>
        <p:cNvPr id="1" name="Shape 47"/>
        <p:cNvGrpSpPr/>
        <p:nvPr/>
      </p:nvGrpSpPr>
      <p:grpSpPr>
        <a:xfrm>
          <a:off x="0" y="0"/>
          <a:ext cx="0" cy="0"/>
          <a:chOff x="0" y="0"/>
          <a:chExt cx="0" cy="0"/>
        </a:xfrm>
      </p:grpSpPr>
      <p:sp>
        <p:nvSpPr>
          <p:cNvPr id="48" name="Google Shape;48;p8"/>
          <p:cNvSpPr txBox="1">
            <a:spLocks noGrp="1"/>
          </p:cNvSpPr>
          <p:nvPr>
            <p:ph type="dt" idx="10"/>
          </p:nvPr>
        </p:nvSpPr>
        <p:spPr>
          <a:xfrm>
            <a:off x="911225" y="6524625"/>
            <a:ext cx="1246716" cy="215899"/>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8"/>
          <p:cNvSpPr txBox="1">
            <a:spLocks noGrp="1"/>
          </p:cNvSpPr>
          <p:nvPr>
            <p:ph type="ftr" idx="11"/>
          </p:nvPr>
        </p:nvSpPr>
        <p:spPr>
          <a:xfrm>
            <a:off x="2255308" y="6524625"/>
            <a:ext cx="7008284" cy="215899"/>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8"/>
          <p:cNvSpPr txBox="1">
            <a:spLocks noGrp="1"/>
          </p:cNvSpPr>
          <p:nvPr>
            <p:ph type="sldNum" idx="12"/>
          </p:nvPr>
        </p:nvSpPr>
        <p:spPr>
          <a:xfrm>
            <a:off x="10452484" y="6524625"/>
            <a:ext cx="828290" cy="215899"/>
          </a:xfrm>
          <a:prstGeom prst="rect">
            <a:avLst/>
          </a:prstGeom>
          <a:noFill/>
          <a:ln>
            <a:noFill/>
          </a:ln>
        </p:spPr>
        <p:txBody>
          <a:bodyPr spcFirstLastPara="1" wrap="square" lIns="0" tIns="0" rIns="0" bIns="0" anchor="t"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r>
              <a:rPr lang="en-US"/>
              <a:t>Page </a:t>
            </a:r>
            <a:fld id="{00000000-1234-1234-1234-123412341234}" type="slidenum">
              <a:rPr lang="en-US"/>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pic>
        <p:nvPicPr>
          <p:cNvPr id="10" name="Google Shape;10;p1" descr="uzh_logo_e_pos_grau_1mm"/>
          <p:cNvPicPr preferRelativeResize="0"/>
          <p:nvPr/>
        </p:nvPicPr>
        <p:blipFill rotWithShape="1">
          <a:blip r:embed="rId7">
            <a:alphaModFix/>
          </a:blip>
          <a:srcRect/>
          <a:stretch/>
        </p:blipFill>
        <p:spPr>
          <a:xfrm>
            <a:off x="193344" y="142875"/>
            <a:ext cx="2027238" cy="684213"/>
          </a:xfrm>
          <a:prstGeom prst="rect">
            <a:avLst/>
          </a:prstGeom>
          <a:noFill/>
          <a:ln>
            <a:noFill/>
          </a:ln>
        </p:spPr>
      </p:pic>
      <p:sp>
        <p:nvSpPr>
          <p:cNvPr id="11" name="Google Shape;11;p1"/>
          <p:cNvSpPr txBox="1">
            <a:spLocks noGrp="1"/>
          </p:cNvSpPr>
          <p:nvPr>
            <p:ph type="title"/>
          </p:nvPr>
        </p:nvSpPr>
        <p:spPr>
          <a:xfrm>
            <a:off x="911225" y="1268414"/>
            <a:ext cx="10369550" cy="792434"/>
          </a:xfrm>
          <a:prstGeom prst="rect">
            <a:avLst/>
          </a:prstGeom>
          <a:noFill/>
          <a:ln>
            <a:noFill/>
          </a:ln>
        </p:spPr>
        <p:txBody>
          <a:bodyPr spcFirstLastPara="1" wrap="square" lIns="0" tIns="36000" rIns="0" bIns="0" anchor="t" anchorCtr="0">
            <a:noAutofit/>
          </a:bodyPr>
          <a:lstStyle>
            <a:lvl1pPr marR="0" lvl="0" algn="l" rtl="0">
              <a:spcBef>
                <a:spcPts val="0"/>
              </a:spcBef>
              <a:spcAft>
                <a:spcPts val="0"/>
              </a:spcAft>
              <a:buSzPts val="1400"/>
              <a:buNone/>
              <a:defRPr sz="2400" b="1" i="0" u="none" strike="noStrike" cap="none">
                <a:solidFill>
                  <a:srgbClr val="0028A5"/>
                </a:solidFill>
                <a:latin typeface="Arial"/>
                <a:ea typeface="Arial"/>
                <a:cs typeface="Arial"/>
                <a:sym typeface="Arial"/>
              </a:defRPr>
            </a:lvl1pPr>
            <a:lvl2pPr marR="0" lvl="1" algn="l" rtl="0">
              <a:spcBef>
                <a:spcPts val="0"/>
              </a:spcBef>
              <a:spcAft>
                <a:spcPts val="0"/>
              </a:spcAft>
              <a:buSzPts val="1400"/>
              <a:buNone/>
              <a:defRPr sz="24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24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24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24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24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24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24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2400" b="1" i="0" u="none" strike="noStrike" cap="none">
                <a:solidFill>
                  <a:schemeClr val="dk2"/>
                </a:solidFill>
                <a:latin typeface="Arial"/>
                <a:ea typeface="Arial"/>
                <a:cs typeface="Arial"/>
                <a:sym typeface="Arial"/>
              </a:defRPr>
            </a:lvl9pPr>
          </a:lstStyle>
          <a:p>
            <a:endParaRPr/>
          </a:p>
        </p:txBody>
      </p:sp>
      <p:sp>
        <p:nvSpPr>
          <p:cNvPr id="12" name="Google Shape;12;p1"/>
          <p:cNvSpPr txBox="1">
            <a:spLocks noGrp="1"/>
          </p:cNvSpPr>
          <p:nvPr>
            <p:ph type="body" idx="1"/>
          </p:nvPr>
        </p:nvSpPr>
        <p:spPr>
          <a:xfrm>
            <a:off x="911225" y="2205039"/>
            <a:ext cx="10369550" cy="3887787"/>
          </a:xfrm>
          <a:prstGeom prst="rect">
            <a:avLst/>
          </a:prstGeom>
          <a:noFill/>
          <a:ln>
            <a:noFill/>
          </a:ln>
        </p:spPr>
        <p:txBody>
          <a:bodyPr spcFirstLastPara="1" wrap="square" lIns="0" tIns="0" rIns="0" bIns="0" anchor="t" anchorCtr="0">
            <a:noAutofit/>
          </a:bodyPr>
          <a:lstStyle>
            <a:lvl1pPr marL="457200" marR="0" lvl="0" indent="-336550" algn="l" rtl="0">
              <a:spcBef>
                <a:spcPts val="0"/>
              </a:spcBef>
              <a:spcAft>
                <a:spcPts val="0"/>
              </a:spcAft>
              <a:buClr>
                <a:schemeClr val="dk1"/>
              </a:buClr>
              <a:buSzPts val="1700"/>
              <a:buFont typeface="Arial"/>
              <a:buChar char="–"/>
              <a:defRPr sz="1700" b="0" i="0" u="none" strike="noStrike" cap="none">
                <a:solidFill>
                  <a:schemeClr val="dk1"/>
                </a:solidFill>
                <a:latin typeface="Arial"/>
                <a:ea typeface="Arial"/>
                <a:cs typeface="Arial"/>
                <a:sym typeface="Arial"/>
              </a:defRPr>
            </a:lvl1pPr>
            <a:lvl2pPr marL="914400" marR="0" lvl="1" indent="-336550" algn="l" rtl="0">
              <a:spcBef>
                <a:spcPts val="0"/>
              </a:spcBef>
              <a:spcAft>
                <a:spcPts val="0"/>
              </a:spcAft>
              <a:buClr>
                <a:schemeClr val="dk1"/>
              </a:buClr>
              <a:buSzPts val="1700"/>
              <a:buFont typeface="Arial"/>
              <a:buChar char="–"/>
              <a:defRPr sz="1700" b="0" i="0" u="none" strike="noStrike" cap="none">
                <a:solidFill>
                  <a:schemeClr val="dk1"/>
                </a:solidFill>
                <a:latin typeface="Arial"/>
                <a:ea typeface="Arial"/>
                <a:cs typeface="Arial"/>
                <a:sym typeface="Arial"/>
              </a:defRPr>
            </a:lvl2pPr>
            <a:lvl3pPr marL="1371600" marR="0" lvl="2" indent="-336550" algn="l" rtl="0">
              <a:spcBef>
                <a:spcPts val="0"/>
              </a:spcBef>
              <a:spcAft>
                <a:spcPts val="0"/>
              </a:spcAft>
              <a:buClr>
                <a:schemeClr val="dk1"/>
              </a:buClr>
              <a:buSzPts val="1700"/>
              <a:buFont typeface="Arial"/>
              <a:buChar char="–"/>
              <a:defRPr sz="1700" b="0" i="0" u="none" strike="noStrike" cap="none">
                <a:solidFill>
                  <a:schemeClr val="dk1"/>
                </a:solidFill>
                <a:latin typeface="Arial"/>
                <a:ea typeface="Arial"/>
                <a:cs typeface="Arial"/>
                <a:sym typeface="Arial"/>
              </a:defRPr>
            </a:lvl3pPr>
            <a:lvl4pPr marL="1828800" marR="0" lvl="3" indent="-336550" algn="l" rtl="0">
              <a:spcBef>
                <a:spcPts val="0"/>
              </a:spcBef>
              <a:spcAft>
                <a:spcPts val="0"/>
              </a:spcAft>
              <a:buClr>
                <a:schemeClr val="dk1"/>
              </a:buClr>
              <a:buSzPts val="1700"/>
              <a:buFont typeface="Arial"/>
              <a:buChar char="–"/>
              <a:defRPr sz="1700" b="0" i="0" u="none" strike="noStrike" cap="none">
                <a:solidFill>
                  <a:schemeClr val="dk1"/>
                </a:solidFill>
                <a:latin typeface="Arial"/>
                <a:ea typeface="Arial"/>
                <a:cs typeface="Arial"/>
                <a:sym typeface="Arial"/>
              </a:defRPr>
            </a:lvl4pPr>
            <a:lvl5pPr marL="2286000" marR="0" lvl="4" indent="-336550" algn="l" rtl="0">
              <a:spcBef>
                <a:spcPts val="0"/>
              </a:spcBef>
              <a:spcAft>
                <a:spcPts val="0"/>
              </a:spcAft>
              <a:buClr>
                <a:schemeClr val="dk1"/>
              </a:buClr>
              <a:buSzPts val="1700"/>
              <a:buFont typeface="Arial"/>
              <a:buChar char="–"/>
              <a:defRPr sz="1700" b="0" i="0" u="none" strike="noStrike" cap="none">
                <a:solidFill>
                  <a:schemeClr val="dk1"/>
                </a:solidFill>
                <a:latin typeface="Arial"/>
                <a:ea typeface="Arial"/>
                <a:cs typeface="Arial"/>
                <a:sym typeface="Arial"/>
              </a:defRPr>
            </a:lvl5pPr>
            <a:lvl6pPr marL="2743200" marR="0" lvl="5" indent="-336550" algn="l" rtl="0">
              <a:spcBef>
                <a:spcPts val="0"/>
              </a:spcBef>
              <a:spcAft>
                <a:spcPts val="0"/>
              </a:spcAft>
              <a:buClr>
                <a:schemeClr val="dk1"/>
              </a:buClr>
              <a:buSzPts val="1700"/>
              <a:buFont typeface="Arial"/>
              <a:buChar char="–"/>
              <a:defRPr sz="1700" b="0" i="0" u="none" strike="noStrike" cap="none">
                <a:solidFill>
                  <a:schemeClr val="dk1"/>
                </a:solidFill>
                <a:latin typeface="Arial"/>
                <a:ea typeface="Arial"/>
                <a:cs typeface="Arial"/>
                <a:sym typeface="Arial"/>
              </a:defRPr>
            </a:lvl6pPr>
            <a:lvl7pPr marL="3200400" marR="0" lvl="6" indent="-336550" algn="l" rtl="0">
              <a:spcBef>
                <a:spcPts val="0"/>
              </a:spcBef>
              <a:spcAft>
                <a:spcPts val="0"/>
              </a:spcAft>
              <a:buClr>
                <a:schemeClr val="dk1"/>
              </a:buClr>
              <a:buSzPts val="1700"/>
              <a:buFont typeface="Arial"/>
              <a:buChar char="–"/>
              <a:defRPr sz="1700" b="0" i="0" u="none" strike="noStrike" cap="none">
                <a:solidFill>
                  <a:schemeClr val="dk1"/>
                </a:solidFill>
                <a:latin typeface="Arial"/>
                <a:ea typeface="Arial"/>
                <a:cs typeface="Arial"/>
                <a:sym typeface="Arial"/>
              </a:defRPr>
            </a:lvl7pPr>
            <a:lvl8pPr marL="3657600" marR="0" lvl="7" indent="-336550" algn="l" rtl="0">
              <a:spcBef>
                <a:spcPts val="0"/>
              </a:spcBef>
              <a:spcAft>
                <a:spcPts val="0"/>
              </a:spcAft>
              <a:buClr>
                <a:schemeClr val="dk1"/>
              </a:buClr>
              <a:buSzPts val="1700"/>
              <a:buFont typeface="Arial"/>
              <a:buChar char="–"/>
              <a:defRPr sz="1700" b="0" i="0" u="none" strike="noStrike" cap="none">
                <a:solidFill>
                  <a:schemeClr val="dk1"/>
                </a:solidFill>
                <a:latin typeface="Arial"/>
                <a:ea typeface="Arial"/>
                <a:cs typeface="Arial"/>
                <a:sym typeface="Arial"/>
              </a:defRPr>
            </a:lvl8pPr>
            <a:lvl9pPr marL="4114800" marR="0" lvl="8" indent="-336550" algn="l" rtl="0">
              <a:spcBef>
                <a:spcPts val="0"/>
              </a:spcBef>
              <a:spcAft>
                <a:spcPts val="0"/>
              </a:spcAft>
              <a:buClr>
                <a:schemeClr val="dk1"/>
              </a:buClr>
              <a:buSzPts val="1700"/>
              <a:buFont typeface="Arial"/>
              <a:buChar char="–"/>
              <a:defRPr sz="1700" b="0" i="0" u="none" strike="noStrike" cap="none">
                <a:solidFill>
                  <a:schemeClr val="dk1"/>
                </a:solidFill>
                <a:latin typeface="Arial"/>
                <a:ea typeface="Arial"/>
                <a:cs typeface="Arial"/>
                <a:sym typeface="Arial"/>
              </a:defRPr>
            </a:lvl9pPr>
          </a:lstStyle>
          <a:p>
            <a:endParaRPr/>
          </a:p>
        </p:txBody>
      </p:sp>
      <p:sp>
        <p:nvSpPr>
          <p:cNvPr id="13" name="Google Shape;13;p1"/>
          <p:cNvSpPr txBox="1">
            <a:spLocks noGrp="1"/>
          </p:cNvSpPr>
          <p:nvPr>
            <p:ph type="dt" idx="10"/>
          </p:nvPr>
        </p:nvSpPr>
        <p:spPr>
          <a:xfrm>
            <a:off x="911225" y="6524625"/>
            <a:ext cx="1246716" cy="215899"/>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0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7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7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7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7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7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7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7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700" b="0" i="0" u="none" strike="noStrike" cap="none">
                <a:solidFill>
                  <a:schemeClr val="dk1"/>
                </a:solidFill>
                <a:latin typeface="Arial"/>
                <a:ea typeface="Arial"/>
                <a:cs typeface="Arial"/>
                <a:sym typeface="Arial"/>
              </a:defRPr>
            </a:lvl9pPr>
          </a:lstStyle>
          <a:p>
            <a:endParaRPr/>
          </a:p>
        </p:txBody>
      </p:sp>
      <p:sp>
        <p:nvSpPr>
          <p:cNvPr id="14" name="Google Shape;14;p1"/>
          <p:cNvSpPr txBox="1">
            <a:spLocks noGrp="1"/>
          </p:cNvSpPr>
          <p:nvPr>
            <p:ph type="ftr" idx="11"/>
          </p:nvPr>
        </p:nvSpPr>
        <p:spPr>
          <a:xfrm>
            <a:off x="2255308" y="6524625"/>
            <a:ext cx="7008284" cy="215899"/>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0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7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7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7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7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7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7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7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700" b="0" i="0" u="none" strike="noStrike" cap="none">
                <a:solidFill>
                  <a:schemeClr val="dk1"/>
                </a:solidFill>
                <a:latin typeface="Arial"/>
                <a:ea typeface="Arial"/>
                <a:cs typeface="Arial"/>
                <a:sym typeface="Arial"/>
              </a:defRPr>
            </a:lvl9pPr>
          </a:lstStyle>
          <a:p>
            <a:endParaRPr/>
          </a:p>
        </p:txBody>
      </p:sp>
      <p:sp>
        <p:nvSpPr>
          <p:cNvPr id="15" name="Google Shape;15;p1"/>
          <p:cNvSpPr txBox="1">
            <a:spLocks noGrp="1"/>
          </p:cNvSpPr>
          <p:nvPr>
            <p:ph type="sldNum" idx="12"/>
          </p:nvPr>
        </p:nvSpPr>
        <p:spPr>
          <a:xfrm>
            <a:off x="10452484" y="6524625"/>
            <a:ext cx="828290" cy="215899"/>
          </a:xfrm>
          <a:prstGeom prst="rect">
            <a:avLst/>
          </a:prstGeom>
          <a:noFill/>
          <a:ln>
            <a:noFill/>
          </a:ln>
        </p:spPr>
        <p:txBody>
          <a:bodyPr spcFirstLastPara="1" wrap="square" lIns="0" tIns="0" rIns="0" bIns="0" anchor="t" anchorCtr="0">
            <a:noAutofit/>
          </a:bodyPr>
          <a:lstStyle>
            <a:lvl1pPr marL="0" marR="0" lvl="0" indent="0" algn="r" rtl="0">
              <a:spcBef>
                <a:spcPts val="0"/>
              </a:spcBef>
              <a:spcAft>
                <a:spcPts val="0"/>
              </a:spcAft>
              <a:buNone/>
              <a:defRPr sz="1000" b="0" i="0" u="none" strike="noStrike" cap="none">
                <a:solidFill>
                  <a:schemeClr val="dk1"/>
                </a:solidFill>
                <a:latin typeface="Arial"/>
                <a:ea typeface="Arial"/>
                <a:cs typeface="Arial"/>
                <a:sym typeface="Arial"/>
              </a:defRPr>
            </a:lvl1pPr>
            <a:lvl2pPr marL="0" marR="0" lvl="1" indent="0" algn="r" rtl="0">
              <a:spcBef>
                <a:spcPts val="0"/>
              </a:spcBef>
              <a:spcAft>
                <a:spcPts val="0"/>
              </a:spcAft>
              <a:buNone/>
              <a:defRPr sz="1000" b="0" i="0" u="none" strike="noStrike" cap="none">
                <a:solidFill>
                  <a:schemeClr val="dk1"/>
                </a:solidFill>
                <a:latin typeface="Arial"/>
                <a:ea typeface="Arial"/>
                <a:cs typeface="Arial"/>
                <a:sym typeface="Arial"/>
              </a:defRPr>
            </a:lvl2pPr>
            <a:lvl3pPr marL="0" marR="0" lvl="2" indent="0" algn="r" rtl="0">
              <a:spcBef>
                <a:spcPts val="0"/>
              </a:spcBef>
              <a:spcAft>
                <a:spcPts val="0"/>
              </a:spcAft>
              <a:buNone/>
              <a:defRPr sz="1000" b="0" i="0" u="none" strike="noStrike" cap="none">
                <a:solidFill>
                  <a:schemeClr val="dk1"/>
                </a:solidFill>
                <a:latin typeface="Arial"/>
                <a:ea typeface="Arial"/>
                <a:cs typeface="Arial"/>
                <a:sym typeface="Arial"/>
              </a:defRPr>
            </a:lvl3pPr>
            <a:lvl4pPr marL="0" marR="0" lvl="3" indent="0" algn="r" rtl="0">
              <a:spcBef>
                <a:spcPts val="0"/>
              </a:spcBef>
              <a:spcAft>
                <a:spcPts val="0"/>
              </a:spcAft>
              <a:buNone/>
              <a:defRPr sz="1000" b="0" i="0" u="none" strike="noStrike" cap="none">
                <a:solidFill>
                  <a:schemeClr val="dk1"/>
                </a:solidFill>
                <a:latin typeface="Arial"/>
                <a:ea typeface="Arial"/>
                <a:cs typeface="Arial"/>
                <a:sym typeface="Arial"/>
              </a:defRPr>
            </a:lvl4pPr>
            <a:lvl5pPr marL="0" marR="0" lvl="4" indent="0" algn="r" rtl="0">
              <a:spcBef>
                <a:spcPts val="0"/>
              </a:spcBef>
              <a:spcAft>
                <a:spcPts val="0"/>
              </a:spcAft>
              <a:buNone/>
              <a:defRPr sz="1000" b="0" i="0" u="none" strike="noStrike" cap="none">
                <a:solidFill>
                  <a:schemeClr val="dk1"/>
                </a:solidFill>
                <a:latin typeface="Arial"/>
                <a:ea typeface="Arial"/>
                <a:cs typeface="Arial"/>
                <a:sym typeface="Arial"/>
              </a:defRPr>
            </a:lvl5pPr>
            <a:lvl6pPr marL="0" marR="0" lvl="5" indent="0" algn="r" rtl="0">
              <a:spcBef>
                <a:spcPts val="0"/>
              </a:spcBef>
              <a:spcAft>
                <a:spcPts val="0"/>
              </a:spcAft>
              <a:buNone/>
              <a:defRPr sz="1000" b="0" i="0" u="none" strike="noStrike" cap="none">
                <a:solidFill>
                  <a:schemeClr val="dk1"/>
                </a:solidFill>
                <a:latin typeface="Arial"/>
                <a:ea typeface="Arial"/>
                <a:cs typeface="Arial"/>
                <a:sym typeface="Arial"/>
              </a:defRPr>
            </a:lvl6pPr>
            <a:lvl7pPr marL="0" marR="0" lvl="6" indent="0" algn="r" rtl="0">
              <a:spcBef>
                <a:spcPts val="0"/>
              </a:spcBef>
              <a:spcAft>
                <a:spcPts val="0"/>
              </a:spcAft>
              <a:buNone/>
              <a:defRPr sz="1000" b="0" i="0" u="none" strike="noStrike" cap="none">
                <a:solidFill>
                  <a:schemeClr val="dk1"/>
                </a:solidFill>
                <a:latin typeface="Arial"/>
                <a:ea typeface="Arial"/>
                <a:cs typeface="Arial"/>
                <a:sym typeface="Arial"/>
              </a:defRPr>
            </a:lvl7pPr>
            <a:lvl8pPr marL="0" marR="0" lvl="7" indent="0" algn="r" rtl="0">
              <a:spcBef>
                <a:spcPts val="0"/>
              </a:spcBef>
              <a:spcAft>
                <a:spcPts val="0"/>
              </a:spcAft>
              <a:buNone/>
              <a:defRPr sz="1000" b="0" i="0" u="none" strike="noStrike" cap="none">
                <a:solidFill>
                  <a:schemeClr val="dk1"/>
                </a:solidFill>
                <a:latin typeface="Arial"/>
                <a:ea typeface="Arial"/>
                <a:cs typeface="Arial"/>
                <a:sym typeface="Arial"/>
              </a:defRPr>
            </a:lvl8pPr>
            <a:lvl9pPr marL="0" marR="0" lvl="8" indent="0" algn="r" rtl="0">
              <a:spcBef>
                <a:spcPts val="0"/>
              </a:spcBef>
              <a:spcAft>
                <a:spcPts val="0"/>
              </a:spcAft>
              <a:buNone/>
              <a:defRPr sz="10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r>
              <a:rPr lang="en-US"/>
              <a:t>Seite </a:t>
            </a:r>
            <a:fld id="{00000000-1234-1234-1234-123412341234}" type="slidenum">
              <a:rPr lang="en-US"/>
              <a:t>‹Nr.›</a:t>
            </a:fld>
            <a:endParaRPr/>
          </a:p>
        </p:txBody>
      </p:sp>
      <p:cxnSp>
        <p:nvCxnSpPr>
          <p:cNvPr id="16" name="Google Shape;16;p1"/>
          <p:cNvCxnSpPr/>
          <p:nvPr/>
        </p:nvCxnSpPr>
        <p:spPr>
          <a:xfrm>
            <a:off x="0" y="1125538"/>
            <a:ext cx="12192000" cy="0"/>
          </a:xfrm>
          <a:prstGeom prst="straightConnector1">
            <a:avLst/>
          </a:prstGeom>
          <a:noFill/>
          <a:ln w="15875" cap="flat" cmpd="sng">
            <a:solidFill>
              <a:srgbClr val="A3ADB7"/>
            </a:solidFill>
            <a:prstDash val="solid"/>
            <a:round/>
            <a:headEnd type="none" w="med" len="med"/>
            <a:tailEnd type="none" w="med" len="med"/>
          </a:ln>
        </p:spPr>
      </p:cxnSp>
      <p:sp>
        <p:nvSpPr>
          <p:cNvPr id="17" name="Google Shape;17;p1"/>
          <p:cNvSpPr/>
          <p:nvPr/>
        </p:nvSpPr>
        <p:spPr>
          <a:xfrm>
            <a:off x="911225" y="852488"/>
            <a:ext cx="7332663" cy="227012"/>
          </a:xfrm>
          <a:prstGeom prst="rect">
            <a:avLst/>
          </a:prstGeom>
          <a:noFill/>
          <a:ln>
            <a:noFill/>
          </a:ln>
        </p:spPr>
        <p:txBody>
          <a:bodyPr spcFirstLastPara="1" wrap="square" lIns="0" tIns="36000" rIns="0" bIns="0" anchor="t" anchorCtr="0">
            <a:noAutofit/>
          </a:bodyPr>
          <a:lstStyle/>
          <a:p>
            <a:pPr marL="0" marR="0" lvl="0" indent="0" algn="l" rtl="0">
              <a:spcBef>
                <a:spcPts val="0"/>
              </a:spcBef>
              <a:spcAft>
                <a:spcPts val="0"/>
              </a:spcAft>
              <a:buNone/>
            </a:pPr>
            <a:r>
              <a:rPr lang="en-US" sz="1400" b="1" i="0" u="none" strike="noStrike" cap="none">
                <a:solidFill>
                  <a:schemeClr val="dk1"/>
                </a:solidFill>
                <a:latin typeface="Arial"/>
                <a:ea typeface="Arial"/>
                <a:cs typeface="Arial"/>
                <a:sym typeface="Arial"/>
              </a:rPr>
              <a:t>URPP  «Digital Religion(s)»</a:t>
            </a:r>
            <a:endParaRPr sz="17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9"/>
          <p:cNvSpPr/>
          <p:nvPr/>
        </p:nvSpPr>
        <p:spPr>
          <a:xfrm>
            <a:off x="4151784" y="2276872"/>
            <a:ext cx="2448272" cy="244827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700">
              <a:solidFill>
                <a:schemeClr val="dk1"/>
              </a:solidFill>
              <a:latin typeface="Arial"/>
              <a:ea typeface="Arial"/>
              <a:cs typeface="Arial"/>
              <a:sym typeface="Arial"/>
            </a:endParaRPr>
          </a:p>
        </p:txBody>
      </p:sp>
      <p:sp>
        <p:nvSpPr>
          <p:cNvPr id="57" name="Google Shape;57;p9"/>
          <p:cNvSpPr/>
          <p:nvPr/>
        </p:nvSpPr>
        <p:spPr>
          <a:xfrm>
            <a:off x="1490265" y="1916832"/>
            <a:ext cx="10729192" cy="1261884"/>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de-CH" sz="4800" dirty="0">
                <a:solidFill>
                  <a:schemeClr val="dk1"/>
                </a:solidFill>
                <a:latin typeface="Calibri"/>
                <a:ea typeface="Calibri"/>
                <a:cs typeface="Calibri"/>
                <a:sym typeface="Calibri"/>
              </a:rPr>
              <a:t>Digitale Spitalseelsorge</a:t>
            </a:r>
          </a:p>
          <a:p>
            <a:pPr marL="0" marR="0" lvl="0" indent="0" algn="l" rtl="0">
              <a:spcBef>
                <a:spcPts val="0"/>
              </a:spcBef>
              <a:spcAft>
                <a:spcPts val="0"/>
              </a:spcAft>
              <a:buNone/>
            </a:pPr>
            <a:r>
              <a:rPr lang="de-CH" sz="3100" dirty="0">
                <a:solidFill>
                  <a:schemeClr val="dk1"/>
                </a:solidFill>
                <a:latin typeface="Calibri"/>
                <a:ea typeface="Calibri"/>
                <a:cs typeface="Calibri"/>
                <a:sym typeface="Calibri"/>
              </a:rPr>
              <a:t>Ergebnisse einer schweizweiten Umfrage.</a:t>
            </a:r>
          </a:p>
        </p:txBody>
      </p:sp>
      <p:sp>
        <p:nvSpPr>
          <p:cNvPr id="58" name="Google Shape;58;p9"/>
          <p:cNvSpPr/>
          <p:nvPr/>
        </p:nvSpPr>
        <p:spPr>
          <a:xfrm>
            <a:off x="1490275" y="3321200"/>
            <a:ext cx="9239700" cy="6594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de-CH" sz="1700" dirty="0">
                <a:solidFill>
                  <a:srgbClr val="5A5A5A"/>
                </a:solidFill>
                <a:latin typeface="Calibri"/>
                <a:ea typeface="Calibri"/>
                <a:cs typeface="Calibri"/>
                <a:sym typeface="Calibri"/>
              </a:rPr>
              <a:t>14.9.2023, Tagung «Digitale Spiritual Care: Quo Vadis?»</a:t>
            </a:r>
            <a:endParaRPr lang="de-CH" sz="1900" dirty="0">
              <a:solidFill>
                <a:srgbClr val="5A5A5A"/>
              </a:solidFill>
              <a:latin typeface="Calibri"/>
              <a:ea typeface="Calibri"/>
              <a:cs typeface="Calibri"/>
              <a:sym typeface="Calibri"/>
            </a:endParaRPr>
          </a:p>
          <a:p>
            <a:pPr marL="0" marR="0" lvl="0" indent="0" algn="l" rtl="0">
              <a:spcBef>
                <a:spcPts val="0"/>
              </a:spcBef>
              <a:spcAft>
                <a:spcPts val="0"/>
              </a:spcAft>
              <a:buNone/>
            </a:pPr>
            <a:endParaRPr sz="1600" dirty="0">
              <a:solidFill>
                <a:srgbClr val="5A5A5A"/>
              </a:solidFill>
              <a:latin typeface="Calibri"/>
              <a:ea typeface="Calibri"/>
              <a:cs typeface="Calibri"/>
              <a:sym typeface="Calibri"/>
            </a:endParaRPr>
          </a:p>
        </p:txBody>
      </p:sp>
      <p:sp>
        <p:nvSpPr>
          <p:cNvPr id="59" name="Google Shape;59;p9"/>
          <p:cNvSpPr/>
          <p:nvPr/>
        </p:nvSpPr>
        <p:spPr>
          <a:xfrm>
            <a:off x="6098776" y="4298896"/>
            <a:ext cx="3107849" cy="1384995"/>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600">
                <a:solidFill>
                  <a:srgbClr val="5A5A5A"/>
                </a:solidFill>
                <a:latin typeface="Calibri"/>
                <a:ea typeface="Calibri"/>
                <a:cs typeface="Calibri"/>
                <a:sym typeface="Calibri"/>
              </a:rPr>
              <a:t>Dr. Fabian Winiger</a:t>
            </a:r>
            <a:endParaRPr sz="1600">
              <a:solidFill>
                <a:srgbClr val="5A5A5A"/>
              </a:solidFill>
              <a:latin typeface="Calibri"/>
              <a:ea typeface="Calibri"/>
              <a:cs typeface="Calibri"/>
              <a:sym typeface="Calibri"/>
            </a:endParaRPr>
          </a:p>
          <a:p>
            <a:pPr marL="0" marR="0" lvl="0" indent="0" algn="r" rtl="0">
              <a:spcBef>
                <a:spcPts val="800"/>
              </a:spcBef>
              <a:spcAft>
                <a:spcPts val="0"/>
              </a:spcAft>
              <a:buNone/>
            </a:pPr>
            <a:r>
              <a:rPr lang="en-US" sz="1600">
                <a:solidFill>
                  <a:srgbClr val="5A5A5A"/>
                </a:solidFill>
                <a:latin typeface="Calibri"/>
                <a:ea typeface="Calibri"/>
                <a:cs typeface="Calibri"/>
                <a:sym typeface="Calibri"/>
              </a:rPr>
              <a:t>Professorship of Spiritual Care</a:t>
            </a:r>
            <a:endParaRPr/>
          </a:p>
          <a:p>
            <a:pPr marL="0" marR="0" lvl="0" indent="0" algn="r" rtl="0">
              <a:spcBef>
                <a:spcPts val="800"/>
              </a:spcBef>
              <a:spcAft>
                <a:spcPts val="0"/>
              </a:spcAft>
              <a:buNone/>
            </a:pPr>
            <a:r>
              <a:rPr lang="en-US" sz="1600">
                <a:solidFill>
                  <a:srgbClr val="5A5A5A"/>
                </a:solidFill>
                <a:latin typeface="Calibri"/>
                <a:ea typeface="Calibri"/>
                <a:cs typeface="Calibri"/>
                <a:sym typeface="Calibri"/>
              </a:rPr>
              <a:t>UFSP Digital Religion(s)</a:t>
            </a:r>
            <a:endParaRPr/>
          </a:p>
          <a:p>
            <a:pPr marL="0" marR="0" lvl="0" indent="0" algn="r" rtl="0">
              <a:spcBef>
                <a:spcPts val="800"/>
              </a:spcBef>
              <a:spcAft>
                <a:spcPts val="0"/>
              </a:spcAft>
              <a:buNone/>
            </a:pPr>
            <a:r>
              <a:rPr lang="en-US" sz="1600">
                <a:solidFill>
                  <a:srgbClr val="5A5A5A"/>
                </a:solidFill>
                <a:latin typeface="Calibri"/>
                <a:ea typeface="Calibri"/>
                <a:cs typeface="Calibri"/>
                <a:sym typeface="Calibri"/>
              </a:rPr>
              <a:t>University of Zürich</a:t>
            </a:r>
            <a:endParaRPr sz="1600">
              <a:solidFill>
                <a:srgbClr val="5A5A5A"/>
              </a:solidFill>
              <a:latin typeface="Calibri"/>
              <a:ea typeface="Calibri"/>
              <a:cs typeface="Calibri"/>
              <a:sym typeface="Calibri"/>
            </a:endParaRPr>
          </a:p>
        </p:txBody>
      </p:sp>
      <p:pic>
        <p:nvPicPr>
          <p:cNvPr id="60" name="Google Shape;60;p9" descr="Digital Religion(s) (@UZH_DigRel) | Twitter"/>
          <p:cNvPicPr preferRelativeResize="0"/>
          <p:nvPr/>
        </p:nvPicPr>
        <p:blipFill rotWithShape="1">
          <a:blip r:embed="rId3">
            <a:alphaModFix/>
          </a:blip>
          <a:srcRect/>
          <a:stretch/>
        </p:blipFill>
        <p:spPr>
          <a:xfrm>
            <a:off x="9344863" y="4293096"/>
            <a:ext cx="1384995" cy="138499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5" name="Textfeld 4">
            <a:extLst>
              <a:ext uri="{FF2B5EF4-FFF2-40B4-BE49-F238E27FC236}">
                <a16:creationId xmlns:a16="http://schemas.microsoft.com/office/drawing/2014/main" id="{C302D94D-02CE-84D7-F065-B22DAA8A7749}"/>
              </a:ext>
            </a:extLst>
          </p:cNvPr>
          <p:cNvSpPr txBox="1"/>
          <p:nvPr/>
        </p:nvSpPr>
        <p:spPr>
          <a:xfrm>
            <a:off x="1087040" y="1744997"/>
            <a:ext cx="10017919" cy="4801314"/>
          </a:xfrm>
          <a:prstGeom prst="rect">
            <a:avLst/>
          </a:prstGeom>
          <a:noFill/>
        </p:spPr>
        <p:txBody>
          <a:bodyPr wrap="square">
            <a:spAutoFit/>
          </a:bodyPr>
          <a:lstStyle/>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«Phoenix ist die zentrale Applikation für die digitale Patientenakte: Seelsorge </a:t>
            </a:r>
            <a:r>
              <a:rPr lang="de-CH" sz="1800" b="1" kern="100" dirty="0">
                <a:effectLst/>
                <a:latin typeface="Calibri" panose="020F0502020204030204" pitchFamily="34" charset="0"/>
                <a:ea typeface="Calibri" panose="020F0502020204030204" pitchFamily="34" charset="0"/>
                <a:cs typeface="Times New Roman" panose="02020603050405020304" pitchFamily="18" charset="0"/>
              </a:rPr>
              <a:t>dokumentiert im interprofessionellen Verlauf für die laufende seelsorgerliche Begleitung</a:t>
            </a:r>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in der </a:t>
            </a:r>
            <a:r>
              <a:rPr lang="de-CH" sz="1800" b="1" kern="100" dirty="0">
                <a:effectLst/>
                <a:latin typeface="Calibri" panose="020F0502020204030204" pitchFamily="34" charset="0"/>
                <a:ea typeface="Calibri" panose="020F0502020204030204" pitchFamily="34" charset="0"/>
                <a:cs typeface="Times New Roman" panose="02020603050405020304" pitchFamily="18" charset="0"/>
              </a:rPr>
              <a:t>interprofessionellen Anamnese für die Spiritualität</a:t>
            </a:r>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dort werden </a:t>
            </a:r>
            <a:r>
              <a:rPr lang="de-CH" sz="1800" b="1" kern="100" dirty="0">
                <a:effectLst/>
                <a:latin typeface="Calibri" panose="020F0502020204030204" pitchFamily="34" charset="0"/>
                <a:ea typeface="Calibri" panose="020F0502020204030204" pitchFamily="34" charset="0"/>
                <a:cs typeface="Times New Roman" panose="02020603050405020304" pitchFamily="18" charset="0"/>
              </a:rPr>
              <a:t>Ressourcen und Bedürfnisse </a:t>
            </a:r>
            <a:r>
              <a:rPr lang="de-CH" sz="1800" kern="100" dirty="0">
                <a:effectLst/>
                <a:latin typeface="Calibri" panose="020F0502020204030204" pitchFamily="34" charset="0"/>
                <a:ea typeface="Calibri" panose="020F0502020204030204" pitchFamily="34" charset="0"/>
                <a:cs typeface="Times New Roman" panose="02020603050405020304" pitchFamily="18" charset="0"/>
              </a:rPr>
              <a:t>in freien Feldern erfasst sowie </a:t>
            </a:r>
            <a:r>
              <a:rPr lang="de-CH" sz="1800" b="1" kern="100" dirty="0">
                <a:effectLst/>
                <a:latin typeface="Calibri" panose="020F0502020204030204" pitchFamily="34" charset="0"/>
                <a:ea typeface="Calibri" panose="020F0502020204030204" pitchFamily="34" charset="0"/>
                <a:cs typeface="Times New Roman" panose="02020603050405020304" pitchFamily="18" charset="0"/>
              </a:rPr>
              <a:t>Belastungen nach dem Indikationense</a:t>
            </a:r>
            <a:r>
              <a:rPr lang="de-CH" sz="1800" kern="100" dirty="0">
                <a:effectLst/>
                <a:latin typeface="Calibri" panose="020F0502020204030204" pitchFamily="34" charset="0"/>
                <a:ea typeface="Calibri" panose="020F0502020204030204" pitchFamily="34" charset="0"/>
                <a:cs typeface="Times New Roman" panose="02020603050405020304" pitchFamily="18" charset="0"/>
              </a:rPr>
              <a:t>t per Anklicken, zudem freies Feld für </a:t>
            </a:r>
            <a:r>
              <a:rPr lang="de-CH" sz="1800" b="1" kern="100" dirty="0">
                <a:effectLst/>
                <a:latin typeface="Calibri" panose="020F0502020204030204" pitchFamily="34" charset="0"/>
                <a:ea typeface="Calibri" panose="020F0502020204030204" pitchFamily="34" charset="0"/>
                <a:cs typeface="Times New Roman" panose="02020603050405020304" pitchFamily="18" charset="0"/>
              </a:rPr>
              <a:t>Vermittlung an Fachperson der eigenen Religionsgemeinschaft </a:t>
            </a:r>
            <a:r>
              <a:rPr lang="de-CH" sz="1800" kern="100" dirty="0">
                <a:effectLst/>
                <a:latin typeface="Calibri" panose="020F0502020204030204" pitchFamily="34" charset="0"/>
                <a:ea typeface="Calibri" panose="020F0502020204030204" pitchFamily="34" charset="0"/>
                <a:cs typeface="Times New Roman" panose="02020603050405020304" pitchFamily="18" charset="0"/>
              </a:rPr>
              <a:t>und Klickboxen für </a:t>
            </a:r>
            <a:r>
              <a:rPr lang="de-CH" sz="1800" b="1" kern="100" dirty="0">
                <a:effectLst/>
                <a:latin typeface="Calibri" panose="020F0502020204030204" pitchFamily="34" charset="0"/>
                <a:ea typeface="Calibri" panose="020F0502020204030204" pitchFamily="34" charset="0"/>
                <a:cs typeface="Times New Roman" panose="02020603050405020304" pitchFamily="18" charset="0"/>
              </a:rPr>
              <a:t>spezifische Rituale </a:t>
            </a:r>
            <a:r>
              <a:rPr lang="de-CH" sz="1800" kern="100" dirty="0">
                <a:effectLst/>
                <a:latin typeface="Calibri" panose="020F0502020204030204" pitchFamily="34" charset="0"/>
                <a:ea typeface="Calibri" panose="020F0502020204030204" pitchFamily="34" charset="0"/>
                <a:cs typeface="Times New Roman" panose="02020603050405020304" pitchFamily="18" charset="0"/>
              </a:rPr>
              <a:t>(offen auch für andere Professionen, was auch genutzt wird bei Erstgesprächen) zudem gibt es definierte Pfade (Trauer, Sinnverlust, Kontrollverlust) für die </a:t>
            </a:r>
            <a:r>
              <a:rPr lang="de-CH" sz="1800" b="1" kern="100" dirty="0">
                <a:effectLst/>
                <a:latin typeface="Calibri" panose="020F0502020204030204" pitchFamily="34" charset="0"/>
                <a:ea typeface="Calibri" panose="020F0502020204030204" pitchFamily="34" charset="0"/>
                <a:cs typeface="Times New Roman" panose="02020603050405020304" pitchFamily="18" charset="0"/>
              </a:rPr>
              <a:t>mehrdimensionale Schmerzerfassung zusammen mit der Pflege </a:t>
            </a:r>
            <a:r>
              <a:rPr lang="de-CH" sz="1800" kern="100" dirty="0">
                <a:effectLst/>
                <a:latin typeface="Calibri" panose="020F0502020204030204" pitchFamily="34" charset="0"/>
                <a:ea typeface="Calibri" panose="020F0502020204030204" pitchFamily="34" charset="0"/>
                <a:cs typeface="Times New Roman" panose="02020603050405020304" pitchFamily="18" charset="0"/>
              </a:rPr>
              <a:t>und beim Austrittsmanagement. </a:t>
            </a:r>
          </a:p>
          <a:p>
            <a:endParaRPr lang="de-CH" sz="1800" kern="100" dirty="0">
              <a:latin typeface="Calibri" panose="020F0502020204030204" pitchFamily="34" charset="0"/>
              <a:ea typeface="Calibri" panose="020F0502020204030204" pitchFamily="34" charset="0"/>
              <a:cs typeface="Times New Roman" panose="02020603050405020304" pitchFamily="18" charset="0"/>
            </a:endParaRP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Die Daten der spirituellen Anamnese können in einem </a:t>
            </a:r>
            <a:r>
              <a:rPr lang="de-CH" sz="1800" b="1" kern="100" dirty="0">
                <a:effectLst/>
                <a:latin typeface="Calibri" panose="020F0502020204030204" pitchFamily="34" charset="0"/>
                <a:ea typeface="Calibri" panose="020F0502020204030204" pitchFamily="34" charset="0"/>
                <a:cs typeface="Times New Roman" panose="02020603050405020304" pitchFamily="18" charset="0"/>
              </a:rPr>
              <a:t>Dashboard</a:t>
            </a:r>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für alle Patienten dargestellt werden. Aktuell in Planung ist ein Tool, mit dem </a:t>
            </a:r>
            <a:r>
              <a:rPr lang="de-CH" sz="1800" b="1" kern="100" dirty="0">
                <a:effectLst/>
                <a:latin typeface="Calibri" panose="020F0502020204030204" pitchFamily="34" charset="0"/>
                <a:ea typeface="Calibri" panose="020F0502020204030204" pitchFamily="34" charset="0"/>
                <a:cs typeface="Times New Roman" panose="02020603050405020304" pitchFamily="18" charset="0"/>
              </a:rPr>
              <a:t>Anmeldung an die Seelsorge spezifischer und niederschwelliger </a:t>
            </a:r>
            <a:r>
              <a:rPr lang="de-CH" sz="1800" kern="100" dirty="0">
                <a:effectLst/>
                <a:latin typeface="Calibri" panose="020F0502020204030204" pitchFamily="34" charset="0"/>
                <a:ea typeface="Calibri" panose="020F0502020204030204" pitchFamily="34" charset="0"/>
                <a:cs typeface="Times New Roman" panose="02020603050405020304" pitchFamily="18" charset="0"/>
              </a:rPr>
              <a:t>erfolgen können. Dieses Tool wird in Phoenix integriert sein. Die vorgesehenen Anmeldemöglichkeiten sind: Gespräch mit Patient/in, Gespräch mit Angehörigen, Krisenbegleitung, Sterbebegleitung, Abschiedsritual. Zudem gibt es ein freies Feld für eine spezifischen Fragestellung. </a:t>
            </a:r>
            <a:r>
              <a:rPr lang="en-US" sz="1800" kern="100" dirty="0">
                <a:effectLst/>
                <a:latin typeface="MS Gothic" panose="020B0609070205080204" pitchFamily="49" charset="-128"/>
                <a:ea typeface="Calibri" panose="020F0502020204030204" pitchFamily="34" charset="0"/>
                <a:cs typeface="MS Gothic" panose="020B0609070205080204" pitchFamily="49" charset="-128"/>
              </a:rPr>
              <a:t> </a:t>
            </a: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Excel für die Erfassung der Arbeitszeit und der erbrachten patientenbezogenen und anderen Leistungen gemäss Zeitaufwand sowie bezüglich Anzahl nach verschiedenen Kategorien: z.B. Kontakt, Gespräch, Krisenbegleitung, Abschiedsgestaltung u.a.»</a:t>
            </a:r>
          </a:p>
        </p:txBody>
      </p:sp>
      <p:sp>
        <p:nvSpPr>
          <p:cNvPr id="7" name="Textfeld 6">
            <a:extLst>
              <a:ext uri="{FF2B5EF4-FFF2-40B4-BE49-F238E27FC236}">
                <a16:creationId xmlns:a16="http://schemas.microsoft.com/office/drawing/2014/main" id="{BBDCAA3E-C2C6-5449-06EA-029957951F9B}"/>
              </a:ext>
            </a:extLst>
          </p:cNvPr>
          <p:cNvSpPr txBox="1"/>
          <p:nvPr/>
        </p:nvSpPr>
        <p:spPr>
          <a:xfrm>
            <a:off x="302603" y="1243787"/>
            <a:ext cx="2879984" cy="400110"/>
          </a:xfrm>
          <a:prstGeom prst="rect">
            <a:avLst/>
          </a:prstGeom>
          <a:noFill/>
        </p:spPr>
        <p:txBody>
          <a:bodyPr wrap="square" rtlCol="0">
            <a:spAutoFit/>
          </a:bodyPr>
          <a:lstStyle/>
          <a:p>
            <a:r>
              <a:rPr lang="en-GB" sz="2000" b="1" dirty="0" err="1"/>
              <a:t>Sonderfall</a:t>
            </a:r>
            <a:r>
              <a:rPr lang="en-GB" sz="2000" b="1" dirty="0"/>
              <a:t> “Phoenix”</a:t>
            </a:r>
          </a:p>
        </p:txBody>
      </p:sp>
    </p:spTree>
    <p:extLst>
      <p:ext uri="{BB962C8B-B14F-4D97-AF65-F5344CB8AC3E}">
        <p14:creationId xmlns:p14="http://schemas.microsoft.com/office/powerpoint/2010/main" val="887474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4" name="Textfeld 3">
            <a:extLst>
              <a:ext uri="{FF2B5EF4-FFF2-40B4-BE49-F238E27FC236}">
                <a16:creationId xmlns:a16="http://schemas.microsoft.com/office/drawing/2014/main" id="{7CCD6776-A259-46FC-B325-C5038B2B6910}"/>
              </a:ext>
            </a:extLst>
          </p:cNvPr>
          <p:cNvSpPr txBox="1"/>
          <p:nvPr/>
        </p:nvSpPr>
        <p:spPr>
          <a:xfrm>
            <a:off x="593945" y="1672336"/>
            <a:ext cx="8416086" cy="615553"/>
          </a:xfrm>
          <a:prstGeom prst="rect">
            <a:avLst/>
          </a:prstGeom>
          <a:noFill/>
        </p:spPr>
        <p:txBody>
          <a:bodyPr wrap="none" rtlCol="0">
            <a:spAutoFit/>
          </a:bodyPr>
          <a:lstStyle/>
          <a:p>
            <a:r>
              <a:rPr lang="de-CH" sz="2000" b="1" u="none" strike="noStrike" dirty="0">
                <a:effectLst/>
              </a:rPr>
              <a:t>Software zur Planung oder Evaluation von Interventionen (welche?)</a:t>
            </a:r>
            <a:endParaRPr lang="de-CH" sz="2000" b="1" i="0" u="none" strike="noStrike" dirty="0">
              <a:effectLst/>
              <a:latin typeface="Arial" panose="020B0604020202020204" pitchFamily="34" charset="0"/>
            </a:endParaRPr>
          </a:p>
          <a:p>
            <a:endParaRPr lang="en-GB" dirty="0"/>
          </a:p>
        </p:txBody>
      </p:sp>
      <p:sp>
        <p:nvSpPr>
          <p:cNvPr id="5" name="Textfeld 4">
            <a:extLst>
              <a:ext uri="{FF2B5EF4-FFF2-40B4-BE49-F238E27FC236}">
                <a16:creationId xmlns:a16="http://schemas.microsoft.com/office/drawing/2014/main" id="{E3CBBAC6-5F11-945D-5282-2023D4BD4440}"/>
              </a:ext>
            </a:extLst>
          </p:cNvPr>
          <p:cNvSpPr txBox="1"/>
          <p:nvPr/>
        </p:nvSpPr>
        <p:spPr>
          <a:xfrm>
            <a:off x="558907" y="2400302"/>
            <a:ext cx="9185168" cy="1969770"/>
          </a:xfrm>
          <a:prstGeom prst="rect">
            <a:avLst/>
          </a:prstGeom>
          <a:noFill/>
        </p:spPr>
        <p:txBody>
          <a:bodyPr wrap="square" rtlCol="0">
            <a:spAutoFit/>
          </a:bodyPr>
          <a:lstStyle/>
          <a:p>
            <a:pPr marL="285750" indent="-285750">
              <a:buFont typeface="Arial" panose="020B0604020202020204" pitchFamily="34" charset="0"/>
              <a:buChar char="•"/>
            </a:pPr>
            <a:r>
              <a:rPr lang="de-CH" sz="1800" kern="100" dirty="0">
                <a:effectLst/>
                <a:latin typeface="Calibri" panose="020F0502020204030204" pitchFamily="34" charset="0"/>
                <a:ea typeface="Calibri" panose="020F0502020204030204" pitchFamily="34" charset="0"/>
                <a:cs typeface="Times New Roman" panose="02020603050405020304" pitchFamily="18" charset="0"/>
              </a:rPr>
              <a:t>Seelsorge interne Pikettdatenbank</a:t>
            </a:r>
          </a:p>
          <a:p>
            <a:pPr marL="285750" indent="-285750">
              <a:buFont typeface="Arial" panose="020B0604020202020204" pitchFamily="34" charset="0"/>
              <a:buChar char="•"/>
            </a:pPr>
            <a:r>
              <a:rPr lang="de-CH" sz="1800" kern="100" dirty="0">
                <a:effectLst/>
                <a:latin typeface="Calibri" panose="020F0502020204030204" pitchFamily="34" charset="0"/>
                <a:ea typeface="Calibri" panose="020F0502020204030204" pitchFamily="34" charset="0"/>
                <a:cs typeface="Times New Roman" panose="02020603050405020304" pitchFamily="18" charset="0"/>
              </a:rPr>
              <a:t>Die Pflegefachpersonen benutzen ein internes Meldeportal, um das Seelsorgeteam zu benachrichtigen (z.B. Gesprächsbedarf bei Patienten und Patientinnen, Angehörigen)</a:t>
            </a:r>
          </a:p>
          <a:p>
            <a:pPr marL="285750" indent="-285750">
              <a:buFont typeface="Arial" panose="020B0604020202020204" pitchFamily="34" charset="0"/>
              <a:buChar char="•"/>
            </a:pPr>
            <a:r>
              <a:rPr lang="de-CH" sz="1800" kern="100" dirty="0">
                <a:effectLst/>
                <a:latin typeface="Calibri" panose="020F0502020204030204" pitchFamily="34" charset="0"/>
                <a:ea typeface="Calibri" panose="020F0502020204030204" pitchFamily="34" charset="0"/>
                <a:cs typeface="Times New Roman" panose="02020603050405020304" pitchFamily="18" charset="0"/>
              </a:rPr>
              <a:t>Zwei eigene, in der Freizeit entwickelte </a:t>
            </a:r>
            <a:r>
              <a:rPr lang="de-CH" sz="1800" kern="100" dirty="0" err="1">
                <a:effectLst/>
                <a:latin typeface="Calibri" panose="020F0502020204030204" pitchFamily="34" charset="0"/>
                <a:ea typeface="Calibri" panose="020F0502020204030204" pitchFamily="34" charset="0"/>
                <a:cs typeface="Times New Roman" panose="02020603050405020304" pitchFamily="18" charset="0"/>
              </a:rPr>
              <a:t>WebApps</a:t>
            </a:r>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die mir helfen, die getätigten und die noch fehlenden Patientenbesuche im Blick zu behalten. Denn: Ohne Übersicht versinkt man im Chaos. Das ist zumindest meine Überzeugung.</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832971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20" name="Textfeld 19">
            <a:extLst>
              <a:ext uri="{FF2B5EF4-FFF2-40B4-BE49-F238E27FC236}">
                <a16:creationId xmlns:a16="http://schemas.microsoft.com/office/drawing/2014/main" id="{77703D67-43F8-255E-6AA6-F5E2CF3D91EF}"/>
              </a:ext>
            </a:extLst>
          </p:cNvPr>
          <p:cNvSpPr txBox="1"/>
          <p:nvPr/>
        </p:nvSpPr>
        <p:spPr>
          <a:xfrm>
            <a:off x="1" y="1522121"/>
            <a:ext cx="12072663" cy="5478423"/>
          </a:xfrm>
          <a:prstGeom prst="rect">
            <a:avLst/>
          </a:prstGeom>
          <a:noFill/>
        </p:spPr>
        <p:txBody>
          <a:bodyPr wrap="square" numCol="3" rtlCol="0">
            <a:spAutoFit/>
          </a:bodyPr>
          <a:lstStyle/>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Seelsorgegeheimnis</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Datenschutz und -sicherheit, unterschiedliche Standards und Programme</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Diskussion zum Datenschutz in der Landeskirche ist ein Risiko.</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Seelsorge ist v.a. Beziehung, auf Augenhöhe und in persönlichen, direkten Kontakt</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Vorteil: Andere Professionen wissen, dass wir da waren, wer uns beauftragt hat, ob wir wieder kommen, Thema (ohne Inhalt); Sichtbarkeit der SL; Wahrnehmung als Partner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Gefahr: Verlaufseinträge müssen so verfasst sein, dass Seelsorgegeheimnis bewahrt wird.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Sie sind ein Werkzeug. Doch ist die konkrete Begegnung für mich persönlich nach wie vor das Wichtigste.</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Risiko natürlich die Datensicherheit und die Wahrung des Berufsgeheimnis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Chance: Transparenz der Tätigkeit der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Seelsorgenund</a:t>
            </a:r>
            <a:r>
              <a:rPr lang="de-CH" kern="100" dirty="0">
                <a:effectLst/>
                <a:latin typeface="Calibri" panose="020F0502020204030204" pitchFamily="34" charset="0"/>
                <a:ea typeface="Calibri" panose="020F0502020204030204" pitchFamily="34" charset="0"/>
                <a:cs typeface="Times New Roman" panose="02020603050405020304" pitchFamily="18" charset="0"/>
              </a:rPr>
              <a:t> der anderen Disziplinen; autonomer Zugang, nicht via Pflege.</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Bei der Arbeit mit geistig behinderten und dementen Menschen sind die digitalen Medien nicht sinnvoll/hilfreich. Die Menschen verstehen nicht, was für ein Bild sie auf dem Bildschirm sehen. Sie sind angewiesen auf die reale Präsenz. Sie reagieren auf menschliche Gesichter, Anwesenheit, Mimik, Berührung. Auf dem Bildschirm funktioniert das nicht.</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Die wenigsten BewohnerInnen des Langzeitpflegeheims, in dem ich arbeite, sind den Anforderungen der Digitalisierung gewachsen. Nur sehr vereinzelt ist jemand an TV-Gottesdiensten oder Zoom-Gesprächen interessiert.</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Unsere BewohnerInnen sind zw. 18 - 100 Jahre alt. Die Jungen sind schwer pflegebedürftig. Schon das Greifen nach einem Gegenstand ist teilweise unmöglich.</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Die grösste Herausforderung für uns in Genf ist der Zugang an Informationen über den Patienten. Wir erleben eine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Professionaliesierung</a:t>
            </a:r>
            <a:r>
              <a:rPr lang="de-CH" kern="100" dirty="0">
                <a:effectLst/>
                <a:latin typeface="Calibri" panose="020F0502020204030204" pitchFamily="34" charset="0"/>
                <a:ea typeface="Calibri" panose="020F0502020204030204" pitchFamily="34" charset="0"/>
                <a:cs typeface="Times New Roman" panose="02020603050405020304" pitchFamily="18" charset="0"/>
              </a:rPr>
              <a:t> unseren Praktiken ohne die richtige Mittel.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Gewährleistung der Datensicherheit</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Übersetzungsgeräte ermöglichen mir die Kommunikation mit ukrainischen Familien. Allerdings stosse ich, wenn das Gespräch in die Tiefe gehen soll, sehr schnell an Grenzen. Es bleibt zumeist bei einfachen Frage-Antwort-Gesprächen.</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ich bevorzuge den persönlichen Kontakt, wenn es um die Begleitung von Bewohnenden, Angehörigen oder Mitarbeitenden geht. Der Erstkontakt erfolgt häufiger per Mail. Chancen sehe ich bei Meetings, die aus meiner Sicht per Zoom gut abgehalten werden können. Kann digital häufiger dabei sein, da ich an mehren Arbeitsstellen bin.</a:t>
            </a:r>
          </a:p>
          <a:p>
            <a:pPr marL="171450" indent="-171450">
              <a:buFont typeface="Arial" panose="020B0604020202020204" pitchFamily="34" charset="0"/>
              <a:buChar char="•"/>
            </a:pPr>
            <a:r>
              <a:rPr lang="de-CH" kern="100" dirty="0" err="1">
                <a:effectLst/>
                <a:latin typeface="Calibri" panose="020F0502020204030204" pitchFamily="34" charset="0"/>
                <a:ea typeface="Calibri" panose="020F0502020204030204" pitchFamily="34" charset="0"/>
                <a:cs typeface="Times New Roman" panose="02020603050405020304" pitchFamily="18" charset="0"/>
              </a:rPr>
              <a:t>chance</a:t>
            </a:r>
            <a:r>
              <a:rPr lang="de-CH" kern="100" dirty="0">
                <a:effectLst/>
                <a:latin typeface="Calibri" panose="020F0502020204030204" pitchFamily="34" charset="0"/>
                <a:ea typeface="Calibri" panose="020F0502020204030204" pitchFamily="34" charset="0"/>
                <a:cs typeface="Times New Roman" panose="02020603050405020304" pitchFamily="18" charset="0"/>
              </a:rPr>
              <a:t>/</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möglichkeit</a:t>
            </a:r>
            <a:r>
              <a:rPr lang="de-CH" kern="100" dirty="0">
                <a:effectLst/>
                <a:latin typeface="Calibri" panose="020F0502020204030204" pitchFamily="34" charset="0"/>
                <a:ea typeface="Calibri" panose="020F0502020204030204" pitchFamily="34" charset="0"/>
                <a:cs typeface="Times New Roman" panose="02020603050405020304" pitchFamily="18" charset="0"/>
              </a:rPr>
              <a:t>: ortsunabhängige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dokumentation</a:t>
            </a:r>
            <a:r>
              <a:rPr lang="de-CH" kern="100" dirty="0">
                <a:effectLst/>
                <a:latin typeface="Calibri" panose="020F0502020204030204" pitchFamily="34" charset="0"/>
                <a:ea typeface="Calibri" panose="020F0502020204030204" pitchFamily="34" charset="0"/>
                <a:cs typeface="Times New Roman" panose="02020603050405020304" pitchFamily="18" charset="0"/>
              </a:rPr>
              <a:t> für intra- und interprofessionelle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zusammenarbeit</a:t>
            </a:r>
            <a:r>
              <a:rPr lang="de-CH" kern="100" dirty="0">
                <a:effectLst/>
                <a:latin typeface="Calibri" panose="020F0502020204030204" pitchFamily="34" charset="0"/>
                <a:ea typeface="Calibri" panose="020F0502020204030204" pitchFamily="34" charset="0"/>
                <a:cs typeface="Times New Roman" panose="02020603050405020304" pitchFamily="18" charset="0"/>
              </a:rPr>
              <a:t>.  </a:t>
            </a:r>
          </a:p>
          <a:p>
            <a:pPr marL="171450" indent="-171450">
              <a:buFont typeface="Arial" panose="020B0604020202020204" pitchFamily="34" charset="0"/>
              <a:buChar char="•"/>
            </a:pPr>
            <a:r>
              <a:rPr lang="de-CH" kern="100" dirty="0" err="1">
                <a:effectLst/>
                <a:latin typeface="Calibri" panose="020F0502020204030204" pitchFamily="34" charset="0"/>
                <a:ea typeface="Calibri" panose="020F0502020204030204" pitchFamily="34" charset="0"/>
                <a:cs typeface="Times New Roman" panose="02020603050405020304" pitchFamily="18" charset="0"/>
              </a:rPr>
              <a:t>risiken</a:t>
            </a:r>
            <a:r>
              <a:rPr lang="de-CH" kern="100" dirty="0">
                <a:effectLst/>
                <a:latin typeface="Calibri" panose="020F0502020204030204" pitchFamily="34" charset="0"/>
                <a:ea typeface="Calibri" panose="020F0502020204030204" pitchFamily="34" charset="0"/>
                <a:cs typeface="Times New Roman" panose="02020603050405020304" pitchFamily="18" charset="0"/>
              </a:rPr>
              <a:t>: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tools</a:t>
            </a:r>
            <a:r>
              <a:rPr lang="de-CH" kern="100" dirty="0">
                <a:effectLst/>
                <a:latin typeface="Calibri" panose="020F0502020204030204" pitchFamily="34" charset="0"/>
                <a:ea typeface="Calibri" panose="020F0502020204030204" pitchFamily="34" charset="0"/>
                <a:cs typeface="Times New Roman" panose="02020603050405020304" pitchFamily="18" charset="0"/>
              </a:rPr>
              <a:t> bleiben nur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hilfsmittel</a:t>
            </a:r>
            <a:r>
              <a:rPr lang="de-CH" kern="100" dirty="0">
                <a:effectLst/>
                <a:latin typeface="Calibri" panose="020F0502020204030204" pitchFamily="34" charset="0"/>
                <a:ea typeface="Calibri" panose="020F0502020204030204" pitchFamily="34" charset="0"/>
                <a:cs typeface="Times New Roman" panose="02020603050405020304" pitchFamily="18" charset="0"/>
              </a:rPr>
              <a:t> und ersetzen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teilnahme</a:t>
            </a:r>
            <a:r>
              <a:rPr lang="de-CH" kern="100" dirty="0">
                <a:effectLst/>
                <a:latin typeface="Calibri" panose="020F0502020204030204" pitchFamily="34" charset="0"/>
                <a:ea typeface="Calibri" panose="020F0502020204030204" pitchFamily="34" charset="0"/>
                <a:cs typeface="Times New Roman" panose="02020603050405020304" pitchFamily="18" charset="0"/>
              </a:rPr>
              <a:t> an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rapporten</a:t>
            </a:r>
            <a:r>
              <a:rPr lang="de-CH" kern="100" dirty="0">
                <a:effectLst/>
                <a:latin typeface="Calibri" panose="020F0502020204030204" pitchFamily="34" charset="0"/>
                <a:ea typeface="Calibri" panose="020F0502020204030204" pitchFamily="34" charset="0"/>
                <a:cs typeface="Times New Roman" panose="02020603050405020304" pitchFamily="18" charset="0"/>
              </a:rPr>
              <a:t> nie.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Chancen: schneller Zugriff/schnelles Suchen möglich</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Für eigene Weiterbildung und interprofessionelles Arbeiten super, auch Gespräche mit Angehörigen, kurzes Nachlesen von Textstellen/Suchen von Gebeten, aber bei Seelsorge /spiritual Care mit Patienten nach meiner Erfahrung sonst eher hinderlich.</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Migration von (seelsorgerlich vertraulichen) Daten auf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Sharepoint</a:t>
            </a:r>
            <a:r>
              <a:rPr lang="de-CH" kern="100" dirty="0">
                <a:effectLst/>
                <a:latin typeface="Calibri" panose="020F0502020204030204" pitchFamily="34" charset="0"/>
                <a:ea typeface="Calibri" panose="020F0502020204030204" pitchFamily="34" charset="0"/>
                <a:cs typeface="Times New Roman" panose="02020603050405020304" pitchFamily="18" charset="0"/>
              </a:rPr>
              <a:t> steht bevor. Es wird da und dort Klärung und Absprachen benötigen, welche Daten mit wem geteilt werden oder nicht?</a:t>
            </a:r>
          </a:p>
          <a:p>
            <a:endParaRPr lang="de-CH"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GB" dirty="0"/>
          </a:p>
        </p:txBody>
      </p:sp>
      <p:sp>
        <p:nvSpPr>
          <p:cNvPr id="23" name="Textfeld 22">
            <a:extLst>
              <a:ext uri="{FF2B5EF4-FFF2-40B4-BE49-F238E27FC236}">
                <a16:creationId xmlns:a16="http://schemas.microsoft.com/office/drawing/2014/main" id="{7A8FB5B7-E016-07D9-4E14-8240D7738577}"/>
              </a:ext>
            </a:extLst>
          </p:cNvPr>
          <p:cNvSpPr txBox="1"/>
          <p:nvPr/>
        </p:nvSpPr>
        <p:spPr>
          <a:xfrm>
            <a:off x="221593" y="1105289"/>
            <a:ext cx="11748814" cy="707886"/>
          </a:xfrm>
          <a:prstGeom prst="rect">
            <a:avLst/>
          </a:prstGeom>
          <a:noFill/>
        </p:spPr>
        <p:txBody>
          <a:bodyPr wrap="square" rtlCol="0">
            <a:spAutoFit/>
          </a:bodyPr>
          <a:lstStyle/>
          <a:p>
            <a:r>
              <a:rPr lang="de-CH" sz="1300" b="1" u="none" strike="noStrike" dirty="0">
                <a:effectLst/>
              </a:rPr>
              <a:t>Gibt es besondere Chancen, Risiken, Herausforderungen und Möglichkeiten mit Bezug zu digitalen Hilfsmitteln in ihrem Arbeitsalltag, die Sie uns mitteilen möchten?</a:t>
            </a:r>
            <a:endParaRPr lang="de-CH" sz="1300" b="1" i="0" u="none" strike="noStrike" dirty="0">
              <a:solidFill>
                <a:srgbClr val="FF0000"/>
              </a:solidFill>
              <a:effectLst/>
              <a:latin typeface="Arial" panose="020B0604020202020204" pitchFamily="34" charset="0"/>
            </a:endParaRPr>
          </a:p>
          <a:p>
            <a:endParaRPr lang="en-GB" dirty="0"/>
          </a:p>
        </p:txBody>
      </p:sp>
    </p:spTree>
    <p:extLst>
      <p:ext uri="{BB962C8B-B14F-4D97-AF65-F5344CB8AC3E}">
        <p14:creationId xmlns:p14="http://schemas.microsoft.com/office/powerpoint/2010/main" val="5929811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20" name="Textfeld 19">
            <a:extLst>
              <a:ext uri="{FF2B5EF4-FFF2-40B4-BE49-F238E27FC236}">
                <a16:creationId xmlns:a16="http://schemas.microsoft.com/office/drawing/2014/main" id="{77703D67-43F8-255E-6AA6-F5E2CF3D91EF}"/>
              </a:ext>
            </a:extLst>
          </p:cNvPr>
          <p:cNvSpPr txBox="1"/>
          <p:nvPr/>
        </p:nvSpPr>
        <p:spPr>
          <a:xfrm>
            <a:off x="225631" y="1243093"/>
            <a:ext cx="11614068" cy="5909310"/>
          </a:xfrm>
          <a:prstGeom prst="rect">
            <a:avLst/>
          </a:prstGeom>
          <a:noFill/>
        </p:spPr>
        <p:txBody>
          <a:bodyPr wrap="square" numCol="3" rtlCol="0">
            <a:spAutoFit/>
          </a:bodyPr>
          <a:lstStyle/>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Zeitersparnis vs. Zeitverlust;</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Seelsorgegeheimnis in der interprofessionellen Zusammenarbeit;</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Der Zugriff auf die digitale Plattform der Kirchgemeinde im Pflegeheim ist hilfreich. Der Zugang zu Outlook per Smartphone erleichtert viele Planungsschritte.</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Einbindung ins Patientendokumentationssystem würde ermöglichen, besser vernetzt mit anderen Berufsgruppen zu arbeiten.  Dabei ist wichtig, im Seelsorgeteam einen "Sprachcode" zu vereinbaren, damit bei aller Unterschiedlichkeit eine möglichst einheitliche Verständigung mit anderen Berufsgruppen möglich ist.</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bis jetzt noch keine, ist in Entwicklung</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Nein</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Es soll und darf nicht sein, dass in der Seelsorge der Dokumentationsaufwand steigt und steigt. Was in der Pflege als grosse Belastung (da Zeitfresser) wahrgenommen wird, nämlich die Dokumentation, soll nicht auch in der Seelsorge zur Belastung werden -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aufkosten</a:t>
            </a:r>
            <a:r>
              <a:rPr lang="de-CH" kern="100" dirty="0">
                <a:effectLst/>
                <a:latin typeface="Calibri" panose="020F0502020204030204" pitchFamily="34" charset="0"/>
                <a:ea typeface="Calibri" panose="020F0502020204030204" pitchFamily="34" charset="0"/>
                <a:cs typeface="Times New Roman" panose="02020603050405020304" pitchFamily="18" charset="0"/>
              </a:rPr>
              <a:t> der Zeit, die für Gespräche zur Verfügung steht. Das bedeutet, dass die Dokumentation "schlank" erfolgen muss.</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Herausforderungen sind das Seelsorge Geheimnis versus die interprofessionelle Zusammenarbeit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nichts</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Es geht gut auch ohne.</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Gut für Liturgie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Für den persönlichen Gebrauch als Erinnerungsstütze ist unser Erfassungstool sehr gut, allerdings fehlt die Rubrik "Begleitung von Personal", Schulungen auf den Stationen; Zeitaufwand für die Erfassung ist gross; Austausch und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PatientInnenübergabe</a:t>
            </a:r>
            <a:r>
              <a:rPr lang="de-CH" kern="100" dirty="0">
                <a:effectLst/>
                <a:latin typeface="Calibri" panose="020F0502020204030204" pitchFamily="34" charset="0"/>
                <a:ea typeface="Calibri" panose="020F0502020204030204" pitchFamily="34" charset="0"/>
                <a:cs typeface="Times New Roman" panose="02020603050405020304" pitchFamily="18" charset="0"/>
              </a:rPr>
              <a:t> erfolgt mündlich, da das Tool für andere nicht einsehbar ist.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Wenn alle Seelsorgende der Institution zu den jeweiligen Tools Zugang hätten, wäre die Herausforderung, welche Informationen für eine Pat.- Übergabe sinnvoll und hilfreich wären.</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Digitale Hilfsmittel entwickeln sich gerne zum Zeitfresser. Zoom finde ich praktisch für kurze Fortbildungssequenzen max. 1,5 Std mit wechselnden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Refererenten</a:t>
            </a:r>
            <a:r>
              <a:rPr lang="de-CH" kern="100" dirty="0">
                <a:effectLst/>
                <a:latin typeface="Calibri" panose="020F0502020204030204" pitchFamily="34" charset="0"/>
                <a:ea typeface="Calibri" panose="020F0502020204030204" pitchFamily="34" charset="0"/>
                <a:cs typeface="Times New Roman" panose="02020603050405020304" pitchFamily="18" charset="0"/>
              </a:rPr>
              <a:t>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(zum Beispiel über die Mittagszeit). Für Konferenzen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udn</a:t>
            </a:r>
            <a:r>
              <a:rPr lang="de-CH" kern="100" dirty="0">
                <a:effectLst/>
                <a:latin typeface="Calibri" panose="020F0502020204030204" pitchFamily="34" charset="0"/>
                <a:ea typeface="Calibri" panose="020F0502020204030204" pitchFamily="34" charset="0"/>
                <a:cs typeface="Times New Roman" panose="02020603050405020304" pitchFamily="18" charset="0"/>
              </a:rPr>
              <a:t> Sitzungen sind sie eher Notlösungen (Corona-Zeit) , denn sie soziale Interaktion fällt da weg und man bleibt zweidimensional in der Wahrnehmung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Datenschutz</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Chance: Geschwindigkeit; Informationen, die alle gleichzeitig haben/einsehen können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Risiken: Evtl. Verlust des physischen Kontaktes</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wenn man sehr in Zeitnot ist hilft es schon mit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patienten</a:t>
            </a:r>
            <a:r>
              <a:rPr lang="de-CH" kern="100" dirty="0">
                <a:effectLst/>
                <a:latin typeface="Calibri" panose="020F0502020204030204" pitchFamily="34" charset="0"/>
                <a:ea typeface="Calibri" panose="020F0502020204030204" pitchFamily="34" charset="0"/>
                <a:cs typeface="Times New Roman" panose="02020603050405020304" pitchFamily="18" charset="0"/>
              </a:rPr>
              <a:t> über digitale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medien</a:t>
            </a:r>
            <a:r>
              <a:rPr lang="de-CH" kern="100" dirty="0">
                <a:effectLst/>
                <a:latin typeface="Calibri" panose="020F0502020204030204" pitchFamily="34" charset="0"/>
                <a:ea typeface="Calibri" panose="020F0502020204030204" pitchFamily="34" charset="0"/>
                <a:cs typeface="Times New Roman" panose="02020603050405020304" pitchFamily="18" charset="0"/>
              </a:rPr>
              <a:t> in kontakt zu bleiben damit sie sich nicht vergessen fühlen. doch die eigene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abgrenzung</a:t>
            </a:r>
            <a:r>
              <a:rPr lang="de-CH" kern="100" dirty="0">
                <a:effectLst/>
                <a:latin typeface="Calibri" panose="020F0502020204030204" pitchFamily="34" charset="0"/>
                <a:ea typeface="Calibri" panose="020F0502020204030204" pitchFamily="34" charset="0"/>
                <a:cs typeface="Times New Roman" panose="02020603050405020304" pitchFamily="18" charset="0"/>
              </a:rPr>
              <a:t> wird dadurch schwieriger, da man sich schwer angrenzen kann</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Die Seelsorge sollte dringend überall Zugang zum spitalinternen Patientendokumentationssystem haben und zwar für alle drei Ebenen: interprofessionell, intraprofessionell und persönlich.</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Mehraufwand an doppelter Dokumentation ist zeitaufwendig</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WhatsApp und andere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Social</a:t>
            </a:r>
            <a:r>
              <a:rPr lang="de-CH" kern="100" dirty="0">
                <a:effectLst/>
                <a:latin typeface="Calibri" panose="020F0502020204030204" pitchFamily="34" charset="0"/>
                <a:ea typeface="Calibri" panose="020F0502020204030204" pitchFamily="34" charset="0"/>
                <a:cs typeface="Times New Roman" panose="02020603050405020304" pitchFamily="18" charset="0"/>
              </a:rPr>
              <a:t> Media im Patienten/innen-Kontakt machen es schwer, Arbeit und Privatleben zu trennen, deshalb verzichte ich ganz darauf.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Für andere sichtbare Kurzeinträge, ob Seelsorge involviert oder allenfalls nach Erstbesuch nicht erwünscht ist wären sinnvoll.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WhatsApp ist "toll", doch hat man eine Info gelesen und kann nicht sofort antworten, so kann es sein, dass man die Info vergisst, weil man sie nicht als ungelesen festhalten kann. Somit bitte ich, dass man mir eher telefoniert oder eine Email schickt.</a:t>
            </a:r>
          </a:p>
          <a:p>
            <a:pPr marL="171450" indent="-171450">
              <a:buFont typeface="Arial" panose="020B0604020202020204" pitchFamily="34" charset="0"/>
              <a:buChar char="•"/>
            </a:pPr>
            <a:endParaRPr lang="de-CH"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83036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20" name="Textfeld 19">
            <a:extLst>
              <a:ext uri="{FF2B5EF4-FFF2-40B4-BE49-F238E27FC236}">
                <a16:creationId xmlns:a16="http://schemas.microsoft.com/office/drawing/2014/main" id="{77703D67-43F8-255E-6AA6-F5E2CF3D91EF}"/>
              </a:ext>
            </a:extLst>
          </p:cNvPr>
          <p:cNvSpPr txBox="1"/>
          <p:nvPr/>
        </p:nvSpPr>
        <p:spPr>
          <a:xfrm>
            <a:off x="142504" y="1237596"/>
            <a:ext cx="11930160" cy="5451220"/>
          </a:xfrm>
          <a:prstGeom prst="rect">
            <a:avLst/>
          </a:prstGeom>
          <a:noFill/>
        </p:spPr>
        <p:txBody>
          <a:bodyPr wrap="square" numCol="3" rtlCol="0">
            <a:spAutoFit/>
          </a:bodyPr>
          <a:lstStyle/>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Sehr selten nutzen Patient*innen die Gelegenheit nach ihrem Spitalaufenthalt per Mail nochmals mit der Seelsorge in Kontakt zu treten.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Eine herausfordernde Aufgabe finde ich, eine Sprache zu finden, in der ich Hinweise für die interprofessionelle Zusammenarbeit im digitalen System notieren kann unter Einhaltung der Schweigepflicht.</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Wir haben im Spital keinen Zugriff auf die digitalen erfassten Verlaufsberichte der Patientenakten und können somit auch nichts diesbezüglich festhalten. So wählen wir die direkte Kommunikation mit der Pflege, die je nach Situation Einträge vornehmen kann.</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Chancen: erfordert nicht Präsenz vor Ort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Herausforderung: Stellenwert der Seelsorge als  "heilsame Präsenz" aufrechterhalten</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Möglichkeiten: interprofessioneller Austausch</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Chance: Verbesserung der interprofessionellen Zusammenarbeit</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Risiko: zeitintensiv</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Im Zusammenhang mit dem Seelsorgegeheimnis sind wir als USZ-Seelsorgeteam intensiv am Wording. Was kann man wie wem kommunizieren?</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 Frage der Datensicherheit und Vertraulichkeit;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 das Beziehungsgeschehen ist ein anderes, wenn die unmittelbare Begegnung oder der nonverbale Anteil der Kommunikation entfällt.</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Datenschutzrichtlinien divers und oft rechtspositivistisch ausgelegt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Wenn wir dem zu wenig Wert beimessen, riskieren wir, das in uns (als Seelsorgende) gesetzte Vertrauen aufs Spiel zu setzen und - im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Worst</a:t>
            </a:r>
            <a:r>
              <a:rPr lang="de-CH" kern="100" dirty="0">
                <a:effectLst/>
                <a:latin typeface="Calibri" panose="020F0502020204030204" pitchFamily="34" charset="0"/>
                <a:ea typeface="Calibri" panose="020F0502020204030204" pitchFamily="34" charset="0"/>
                <a:cs typeface="Times New Roman" panose="02020603050405020304" pitchFamily="18" charset="0"/>
              </a:rPr>
              <a:t> Case - vom Betrieb digital abgeschnitten zu werden.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Deshalb bin ich der Ansicht, wir sollten zwischendrin die Perspektive wechseln und uns einfach überlegen: Was wünsche ich, dass mit meinen persönlich Daten (nicht) geschieht?</a:t>
            </a:r>
          </a:p>
          <a:p>
            <a:pPr marL="171450" indent="-171450">
              <a:buFont typeface="Arial" panose="020B0604020202020204" pitchFamily="34" charset="0"/>
              <a:buChar char="•"/>
            </a:pPr>
            <a:r>
              <a:rPr lang="de-CH" kern="100" dirty="0" err="1">
                <a:effectLst/>
                <a:latin typeface="Calibri" panose="020F0502020204030204" pitchFamily="34" charset="0"/>
                <a:ea typeface="Calibri" panose="020F0502020204030204" pitchFamily="34" charset="0"/>
                <a:cs typeface="Times New Roman" panose="02020603050405020304" pitchFamily="18" charset="0"/>
              </a:rPr>
              <a:t>CHANCEN:Nicht</a:t>
            </a:r>
            <a:r>
              <a:rPr lang="de-CH" kern="100" dirty="0">
                <a:effectLst/>
                <a:latin typeface="Calibri" panose="020F0502020204030204" pitchFamily="34" charset="0"/>
                <a:ea typeface="Calibri" panose="020F0502020204030204" pitchFamily="34" charset="0"/>
                <a:cs typeface="Times New Roman" panose="02020603050405020304" pitchFamily="18" charset="0"/>
              </a:rPr>
              <a:t> im Spektakulärem die Chancen der Digitalisierung suchen. Nicht in der Show ("Seht her, was wir gemacht haben!")! Da ist die weltweite Konkurrenz sehr, sehr stark und verfügt meist über mehr finanzielle Mittel.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Ich stelle mir die Frage deshalb anders: Wovon kann mich die Digitalisierung im Alltag entlasten, damit ich (mehr)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Seelsorger:in</a:t>
            </a:r>
            <a:r>
              <a:rPr lang="de-CH" kern="100" dirty="0">
                <a:effectLst/>
                <a:latin typeface="Calibri" panose="020F0502020204030204" pitchFamily="34" charset="0"/>
                <a:ea typeface="Calibri" panose="020F0502020204030204" pitchFamily="34" charset="0"/>
                <a:cs typeface="Times New Roman" panose="02020603050405020304" pitchFamily="18" charset="0"/>
              </a:rPr>
              <a:t> sein kann?</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Wir warten als Team auf Zugang zum PMS</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Sichtbarkeit der Seelsorge kann verbessert werden - Frage nach Aufwand und "Ertrag"</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Chefärztin verweigert den Seelsorgenden den Zugang zu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Patent:innen-Dokumentation</a:t>
            </a:r>
            <a:r>
              <a:rPr lang="de-CH" kern="100" dirty="0">
                <a:effectLst/>
                <a:latin typeface="Calibri" panose="020F0502020204030204" pitchFamily="34" charset="0"/>
                <a:ea typeface="Calibri" panose="020F0502020204030204" pitchFamily="34" charset="0"/>
                <a:cs typeface="Times New Roman" panose="02020603050405020304" pitchFamily="18" charset="0"/>
              </a:rPr>
              <a:t>. Daher weder Information noch Einträge möglich, höchstens, wenn Mitarbeitende mittels persönlichem Zugang aushelfen.</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Die ständige Herausforderung ist, aus der grossen Menge an Informationen diejenigen herauszufiltern, die für die interprofessionelle Behandlung der Patienten relevant sind. Ziel ist, dass die Patienten möglichst gut und abgestimmt bio-psycho-sozial-spirituell betreut werden.</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Die seelsorgliche Schweigepflicht ist sicher ein Hemmschuh für die digitale Patientendokumentation. Zugang zu den Patientendokumentationen der Pflege und Therapie haben wir als Seelsorge in der Regel nicht.</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Chancen: Verfügbarkeit von Wissen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Risiken: Sicherheitsthemen bei der Dokumentation. Herausforderung: Die "richtigen" Infokanäle (Websites, Podcasts) zu finden. Möglichkeiten: Teilen von Wissen und Erfahrungen mit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Berufskolleg:innen</a:t>
            </a:r>
            <a:endParaRPr lang="de-CH"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Ich brauche diesbezüglich nichts.</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was sollte dann dokumentiert werden zu welchem Zweck.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Chance: Beziehung, Dokumentation</a:t>
            </a:r>
          </a:p>
        </p:txBody>
      </p:sp>
    </p:spTree>
    <p:extLst>
      <p:ext uri="{BB962C8B-B14F-4D97-AF65-F5344CB8AC3E}">
        <p14:creationId xmlns:p14="http://schemas.microsoft.com/office/powerpoint/2010/main" val="7928931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graphicFrame>
        <p:nvGraphicFramePr>
          <p:cNvPr id="8" name="Tabelle 7">
            <a:extLst>
              <a:ext uri="{FF2B5EF4-FFF2-40B4-BE49-F238E27FC236}">
                <a16:creationId xmlns:a16="http://schemas.microsoft.com/office/drawing/2014/main" id="{894EF1F5-26D5-3840-C9FC-218963897FEA}"/>
              </a:ext>
            </a:extLst>
          </p:cNvPr>
          <p:cNvGraphicFramePr>
            <a:graphicFrameLocks noGrp="1"/>
          </p:cNvGraphicFramePr>
          <p:nvPr>
            <p:extLst>
              <p:ext uri="{D42A27DB-BD31-4B8C-83A1-F6EECF244321}">
                <p14:modId xmlns:p14="http://schemas.microsoft.com/office/powerpoint/2010/main" val="3811492052"/>
              </p:ext>
            </p:extLst>
          </p:nvPr>
        </p:nvGraphicFramePr>
        <p:xfrm>
          <a:off x="118753" y="2223938"/>
          <a:ext cx="11953912" cy="3627120"/>
        </p:xfrm>
        <a:graphic>
          <a:graphicData uri="http://schemas.openxmlformats.org/drawingml/2006/table">
            <a:tbl>
              <a:tblPr>
                <a:tableStyleId>{9D7B26C5-4107-4FEC-AEDC-1716B250A1EF}</a:tableStyleId>
              </a:tblPr>
              <a:tblGrid>
                <a:gridCol w="973777">
                  <a:extLst>
                    <a:ext uri="{9D8B030D-6E8A-4147-A177-3AD203B41FA5}">
                      <a16:colId xmlns:a16="http://schemas.microsoft.com/office/drawing/2014/main" val="3926237458"/>
                    </a:ext>
                  </a:extLst>
                </a:gridCol>
                <a:gridCol w="1129934">
                  <a:extLst>
                    <a:ext uri="{9D8B030D-6E8A-4147-A177-3AD203B41FA5}">
                      <a16:colId xmlns:a16="http://schemas.microsoft.com/office/drawing/2014/main" val="1935117465"/>
                    </a:ext>
                  </a:extLst>
                </a:gridCol>
                <a:gridCol w="1346720">
                  <a:extLst>
                    <a:ext uri="{9D8B030D-6E8A-4147-A177-3AD203B41FA5}">
                      <a16:colId xmlns:a16="http://schemas.microsoft.com/office/drawing/2014/main" val="646741843"/>
                    </a:ext>
                  </a:extLst>
                </a:gridCol>
                <a:gridCol w="1393703">
                  <a:extLst>
                    <a:ext uri="{9D8B030D-6E8A-4147-A177-3AD203B41FA5}">
                      <a16:colId xmlns:a16="http://schemas.microsoft.com/office/drawing/2014/main" val="169718801"/>
                    </a:ext>
                  </a:extLst>
                </a:gridCol>
                <a:gridCol w="926724">
                  <a:extLst>
                    <a:ext uri="{9D8B030D-6E8A-4147-A177-3AD203B41FA5}">
                      <a16:colId xmlns:a16="http://schemas.microsoft.com/office/drawing/2014/main" val="2874648685"/>
                    </a:ext>
                  </a:extLst>
                </a:gridCol>
                <a:gridCol w="1030509">
                  <a:extLst>
                    <a:ext uri="{9D8B030D-6E8A-4147-A177-3AD203B41FA5}">
                      <a16:colId xmlns:a16="http://schemas.microsoft.com/office/drawing/2014/main" val="359369188"/>
                    </a:ext>
                  </a:extLst>
                </a:gridCol>
                <a:gridCol w="1030509">
                  <a:extLst>
                    <a:ext uri="{9D8B030D-6E8A-4147-A177-3AD203B41FA5}">
                      <a16:colId xmlns:a16="http://schemas.microsoft.com/office/drawing/2014/main" val="3523112291"/>
                    </a:ext>
                  </a:extLst>
                </a:gridCol>
                <a:gridCol w="1030509">
                  <a:extLst>
                    <a:ext uri="{9D8B030D-6E8A-4147-A177-3AD203B41FA5}">
                      <a16:colId xmlns:a16="http://schemas.microsoft.com/office/drawing/2014/main" val="2645764884"/>
                    </a:ext>
                  </a:extLst>
                </a:gridCol>
                <a:gridCol w="1030509">
                  <a:extLst>
                    <a:ext uri="{9D8B030D-6E8A-4147-A177-3AD203B41FA5}">
                      <a16:colId xmlns:a16="http://schemas.microsoft.com/office/drawing/2014/main" val="3750890075"/>
                    </a:ext>
                  </a:extLst>
                </a:gridCol>
                <a:gridCol w="1030509">
                  <a:extLst>
                    <a:ext uri="{9D8B030D-6E8A-4147-A177-3AD203B41FA5}">
                      <a16:colId xmlns:a16="http://schemas.microsoft.com/office/drawing/2014/main" val="2438102988"/>
                    </a:ext>
                  </a:extLst>
                </a:gridCol>
                <a:gridCol w="1030509">
                  <a:extLst>
                    <a:ext uri="{9D8B030D-6E8A-4147-A177-3AD203B41FA5}">
                      <a16:colId xmlns:a16="http://schemas.microsoft.com/office/drawing/2014/main" val="4172368626"/>
                    </a:ext>
                  </a:extLst>
                </a:gridCol>
              </a:tblGrid>
              <a:tr h="1865169">
                <a:tc>
                  <a:txBody>
                    <a:bodyPr/>
                    <a:lstStyle/>
                    <a:p>
                      <a:pPr algn="l" fontAlgn="b"/>
                      <a:r>
                        <a:rPr lang="de-CH" sz="1400" b="1" u="none" strike="noStrike" noProof="0" dirty="0">
                          <a:effectLst/>
                        </a:rPr>
                        <a:t>Häufigkeit</a:t>
                      </a:r>
                      <a:endParaRPr lang="de-CH" sz="1400" b="1" i="0" u="none" strike="noStrike" noProof="0" dirty="0">
                        <a:effectLst/>
                        <a:latin typeface="Arial" panose="020B0604020202020204" pitchFamily="34" charset="0"/>
                      </a:endParaRPr>
                    </a:p>
                  </a:txBody>
                  <a:tcPr marL="0" marR="0" marT="0" marB="0" anchor="b"/>
                </a:tc>
                <a:tc>
                  <a:txBody>
                    <a:bodyPr/>
                    <a:lstStyle/>
                    <a:p>
                      <a:r>
                        <a:rPr lang="de-CH" sz="1400" b="1" noProof="0" dirty="0"/>
                        <a:t>durch die Sie </a:t>
                      </a:r>
                      <a:r>
                        <a:rPr lang="de-CH" sz="1400" b="1" noProof="0" dirty="0" err="1"/>
                        <a:t>Patient:innen</a:t>
                      </a:r>
                      <a:r>
                        <a:rPr lang="de-CH" sz="1400" b="1" noProof="0" dirty="0"/>
                        <a:t> während ihres Spitalaufenthalts begleiten können?</a:t>
                      </a:r>
                    </a:p>
                    <a:p>
                      <a:endParaRPr lang="de-CH" sz="1400" b="1" noProof="0" dirty="0"/>
                    </a:p>
                  </a:txBody>
                  <a:tcPr marL="0" marR="0" marT="0" marB="0" anchor="b"/>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de-CH" sz="1400" b="1" u="none" strike="noStrike" noProof="0" dirty="0">
                          <a:effectLst/>
                        </a:rPr>
                        <a:t>durch die eine digitale Teilnahme an einem Gottesdienst oder einer Meditation ermöglicht wird?</a:t>
                      </a:r>
                    </a:p>
                    <a:p>
                      <a:pPr algn="l" fontAlgn="b"/>
                      <a:endParaRPr lang="de-CH" sz="1400" b="1" i="0" u="none" strike="noStrike" noProof="0" dirty="0">
                        <a:effectLst/>
                        <a:latin typeface="Arial" panose="020B0604020202020204" pitchFamily="34" charset="0"/>
                      </a:endParaRPr>
                    </a:p>
                  </a:txBody>
                  <a:tcPr marL="0" marR="0" marT="0" marB="0" anchor="b"/>
                </a:tc>
                <a:tc>
                  <a:txBody>
                    <a:bodyPr/>
                    <a:lstStyle/>
                    <a:p>
                      <a:pPr algn="l" fontAlgn="b"/>
                      <a:r>
                        <a:rPr lang="de-CH" sz="1400" b="1" u="none" strike="noStrike" noProof="0">
                          <a:effectLst/>
                        </a:rPr>
                        <a:t>durch die Patient:innen mit Ihnen in Kontakt treten und um ein Gespräch bitten können? </a:t>
                      </a:r>
                      <a:endParaRPr lang="de-CH" sz="1400" b="1" i="0" u="none" strike="noStrike" noProof="0">
                        <a:effectLst/>
                        <a:latin typeface="Arial" panose="020B0604020202020204" pitchFamily="34" charset="0"/>
                      </a:endParaRPr>
                    </a:p>
                  </a:txBody>
                  <a:tcPr marL="0" marR="0" marT="0" marB="0" anchor="b"/>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de-CH" sz="1400" b="1" u="none" strike="noStrike" noProof="0">
                          <a:effectLst/>
                        </a:rPr>
                        <a:t>durch die Sie Patient:innen nach Austritt weiter begleiten können?  </a:t>
                      </a:r>
                      <a:endParaRPr lang="de-CH" sz="1400" b="1" i="0" u="none" strike="noStrike" noProof="0">
                        <a:effectLst/>
                        <a:latin typeface="Arial" panose="020B0604020202020204" pitchFamily="34" charset="0"/>
                      </a:endParaRPr>
                    </a:p>
                  </a:txBody>
                  <a:tcPr marL="0" marR="0" marT="0" marB="0" anchor="b"/>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de-CH" sz="1400" b="1" u="none" strike="noStrike" noProof="0">
                          <a:effectLst/>
                        </a:rPr>
                        <a:t>durch die Patient:innen eine Fürbitte übermitteln können?</a:t>
                      </a:r>
                    </a:p>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endParaRPr lang="de-CH" sz="1400" b="1" i="0" u="none" strike="noStrike" noProof="0">
                        <a:effectLst/>
                        <a:latin typeface="Arial" panose="020B0604020202020204" pitchFamily="34" charset="0"/>
                      </a:endParaRPr>
                    </a:p>
                  </a:txBody>
                  <a:tcPr marL="0" marR="0" marT="0" marB="0" anchor="b"/>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de-CH" sz="1400" b="1" u="none" strike="noStrike" noProof="0" dirty="0">
                          <a:effectLst/>
                        </a:rPr>
                        <a:t>durch die </a:t>
                      </a:r>
                      <a:r>
                        <a:rPr lang="de-CH" sz="1400" b="1" u="none" strike="noStrike" noProof="0" dirty="0" err="1">
                          <a:effectLst/>
                        </a:rPr>
                        <a:t>Patient:innen</a:t>
                      </a:r>
                      <a:r>
                        <a:rPr lang="de-CH" sz="1400" b="1" u="none" strike="noStrike" noProof="0" dirty="0">
                          <a:effectLst/>
                        </a:rPr>
                        <a:t> Sie um eine Auskunft bitten können?</a:t>
                      </a:r>
                    </a:p>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endParaRPr lang="de-CH" sz="1400" b="1" i="0" u="none" strike="noStrike" noProof="0" dirty="0">
                        <a:effectLst/>
                        <a:latin typeface="Arial" panose="020B0604020202020204" pitchFamily="34" charset="0"/>
                      </a:endParaRPr>
                    </a:p>
                  </a:txBody>
                  <a:tcPr marL="0" marR="0" marT="0" marB="0" anchor="b"/>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de-CH" sz="1400" b="1" u="none" strike="noStrike" noProof="0" dirty="0">
                          <a:effectLst/>
                        </a:rPr>
                        <a:t>durch die Sie das Seelsorgeangebot vorstellen können?</a:t>
                      </a:r>
                    </a:p>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endParaRPr lang="de-CH" sz="1400" b="1" i="0" u="none" strike="noStrike" noProof="0" dirty="0">
                        <a:effectLst/>
                        <a:latin typeface="Arial" panose="020B0604020202020204" pitchFamily="34" charset="0"/>
                      </a:endParaRPr>
                    </a:p>
                  </a:txBody>
                  <a:tcPr marL="0" marR="0" marT="0" marB="0" anchor="b"/>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de-CH" sz="1400" b="1" u="none" strike="noStrike" noProof="0">
                          <a:effectLst/>
                        </a:rPr>
                        <a:t>auf der Patient:innen ein Feedback hinterlassen können?</a:t>
                      </a:r>
                    </a:p>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endParaRPr lang="de-CH" sz="1400" b="1" i="0" u="none" strike="noStrike" noProof="0">
                        <a:effectLst/>
                        <a:latin typeface="Arial" panose="020B0604020202020204" pitchFamily="34" charset="0"/>
                      </a:endParaRPr>
                    </a:p>
                  </a:txBody>
                  <a:tcPr marL="0" marR="0" marT="0" marB="0" anchor="b"/>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de-CH" sz="1400" b="1" u="none" strike="noStrike" noProof="0">
                          <a:effectLst/>
                        </a:rPr>
                        <a:t>durch die Patient:innen eine Kerze (virtuell oder vor Ort) anzünden (lassen) können?]</a:t>
                      </a:r>
                    </a:p>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endParaRPr lang="de-CH" sz="1400" b="1" i="0" u="none" strike="noStrike" noProof="0">
                        <a:effectLst/>
                        <a:latin typeface="Arial" panose="020B0604020202020204" pitchFamily="34" charset="0"/>
                      </a:endParaRPr>
                    </a:p>
                  </a:txBody>
                  <a:tcPr marL="0" marR="0" marT="0" marB="0" anchor="b"/>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de-CH" sz="1400" b="1" u="none" strike="noStrike" noProof="0">
                          <a:effectLst/>
                        </a:rPr>
                        <a:t>durch die Sie spirituelle Ressourcen zur Verfügung stellen können (z.B. spirituelle Impulse)?]</a:t>
                      </a:r>
                    </a:p>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endParaRPr lang="de-CH" sz="1400" b="1" i="0" u="none" strike="noStrike" noProof="0">
                        <a:effectLst/>
                        <a:latin typeface="Arial" panose="020B0604020202020204" pitchFamily="34" charset="0"/>
                      </a:endParaRPr>
                    </a:p>
                  </a:txBody>
                  <a:tcPr marL="0" marR="0" marT="0" marB="0" anchor="b"/>
                </a:tc>
                <a:extLst>
                  <a:ext uri="{0D108BD9-81ED-4DB2-BD59-A6C34878D82A}">
                    <a16:rowId xmlns:a16="http://schemas.microsoft.com/office/drawing/2014/main" val="861712155"/>
                  </a:ext>
                </a:extLst>
              </a:tr>
              <a:tr h="169561">
                <a:tc>
                  <a:txBody>
                    <a:bodyPr/>
                    <a:lstStyle/>
                    <a:p>
                      <a:pPr algn="l" fontAlgn="b"/>
                      <a:r>
                        <a:rPr lang="de-CH" sz="1400" u="none" strike="noStrike" noProof="0">
                          <a:effectLst/>
                        </a:rPr>
                        <a:t>1</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31.76%</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15.12%</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18.60%</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31.40%</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24.42%</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17.44%</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6.98%</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11.76%</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26.74%</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18.60%</a:t>
                      </a:r>
                      <a:endParaRPr lang="de-CH" sz="1400" b="0" i="0" u="none" strike="noStrike" noProof="0">
                        <a:effectLst/>
                        <a:latin typeface="Arial" panose="020B0604020202020204" pitchFamily="34" charset="0"/>
                      </a:endParaRPr>
                    </a:p>
                  </a:txBody>
                  <a:tcPr marL="0" marR="0" marT="0" marB="0" anchor="b"/>
                </a:tc>
                <a:extLst>
                  <a:ext uri="{0D108BD9-81ED-4DB2-BD59-A6C34878D82A}">
                    <a16:rowId xmlns:a16="http://schemas.microsoft.com/office/drawing/2014/main" val="3752103377"/>
                  </a:ext>
                </a:extLst>
              </a:tr>
              <a:tr h="169561">
                <a:tc>
                  <a:txBody>
                    <a:bodyPr/>
                    <a:lstStyle/>
                    <a:p>
                      <a:pPr algn="l" fontAlgn="b"/>
                      <a:r>
                        <a:rPr lang="de-CH" sz="1400" u="none" strike="noStrike" noProof="0">
                          <a:effectLst/>
                        </a:rPr>
                        <a:t>2</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16.47%</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9.30%</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15.12%</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16.28%</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9.30%</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13.95%</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17.44%</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15.29%</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12.79%</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15.12%</a:t>
                      </a:r>
                      <a:endParaRPr lang="de-CH" sz="1400" b="0" i="0" u="none" strike="noStrike" noProof="0">
                        <a:effectLst/>
                        <a:latin typeface="Arial" panose="020B0604020202020204" pitchFamily="34" charset="0"/>
                      </a:endParaRPr>
                    </a:p>
                  </a:txBody>
                  <a:tcPr marL="0" marR="0" marT="0" marB="0" anchor="b"/>
                </a:tc>
                <a:extLst>
                  <a:ext uri="{0D108BD9-81ED-4DB2-BD59-A6C34878D82A}">
                    <a16:rowId xmlns:a16="http://schemas.microsoft.com/office/drawing/2014/main" val="1133131155"/>
                  </a:ext>
                </a:extLst>
              </a:tr>
              <a:tr h="169561">
                <a:tc>
                  <a:txBody>
                    <a:bodyPr/>
                    <a:lstStyle/>
                    <a:p>
                      <a:pPr algn="l" fontAlgn="b"/>
                      <a:r>
                        <a:rPr lang="de-CH" sz="1400" u="none" strike="noStrike" noProof="0">
                          <a:effectLst/>
                        </a:rPr>
                        <a:t>3</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10.59%</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29.07%</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13.95%</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10.47%</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16.28%</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17.44%</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13.95%</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16.47%</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18.60%</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17.44%</a:t>
                      </a:r>
                      <a:endParaRPr lang="de-CH" sz="1400" b="0" i="0" u="none" strike="noStrike" noProof="0">
                        <a:effectLst/>
                        <a:latin typeface="Arial" panose="020B0604020202020204" pitchFamily="34" charset="0"/>
                      </a:endParaRPr>
                    </a:p>
                  </a:txBody>
                  <a:tcPr marL="0" marR="0" marT="0" marB="0" anchor="b"/>
                </a:tc>
                <a:extLst>
                  <a:ext uri="{0D108BD9-81ED-4DB2-BD59-A6C34878D82A}">
                    <a16:rowId xmlns:a16="http://schemas.microsoft.com/office/drawing/2014/main" val="1283757506"/>
                  </a:ext>
                </a:extLst>
              </a:tr>
              <a:tr h="169561">
                <a:tc>
                  <a:txBody>
                    <a:bodyPr/>
                    <a:lstStyle/>
                    <a:p>
                      <a:pPr algn="l" fontAlgn="b"/>
                      <a:r>
                        <a:rPr lang="de-CH" sz="1400" u="none" strike="noStrike" noProof="0">
                          <a:effectLst/>
                        </a:rPr>
                        <a:t>4</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9.41%</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6.98%</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11.63%</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11.63%</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15.12%</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15.12%</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15.12%</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14.12%</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8.14%</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11.63%</a:t>
                      </a:r>
                      <a:endParaRPr lang="de-CH" sz="1400" b="0" i="0" u="none" strike="noStrike" noProof="0">
                        <a:effectLst/>
                        <a:latin typeface="Arial" panose="020B0604020202020204" pitchFamily="34" charset="0"/>
                      </a:endParaRPr>
                    </a:p>
                  </a:txBody>
                  <a:tcPr marL="0" marR="0" marT="0" marB="0" anchor="b"/>
                </a:tc>
                <a:extLst>
                  <a:ext uri="{0D108BD9-81ED-4DB2-BD59-A6C34878D82A}">
                    <a16:rowId xmlns:a16="http://schemas.microsoft.com/office/drawing/2014/main" val="4244980782"/>
                  </a:ext>
                </a:extLst>
              </a:tr>
              <a:tr h="169561">
                <a:tc>
                  <a:txBody>
                    <a:bodyPr/>
                    <a:lstStyle/>
                    <a:p>
                      <a:pPr algn="l" fontAlgn="b"/>
                      <a:r>
                        <a:rPr lang="de-CH" sz="1400" u="none" strike="noStrike" noProof="0">
                          <a:effectLst/>
                        </a:rPr>
                        <a:t>5</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7.06%</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15.12%</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16.28%</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5.81%</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10.47%</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11.63%</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22.09%</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17.65%</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a:effectLst/>
                        </a:rPr>
                        <a:t>9.30%</a:t>
                      </a:r>
                      <a:endParaRPr lang="de-CH" sz="1400" b="0" i="0" u="none" strike="noStrike" noProof="0">
                        <a:effectLst/>
                        <a:latin typeface="Arial" panose="020B0604020202020204" pitchFamily="34" charset="0"/>
                      </a:endParaRPr>
                    </a:p>
                  </a:txBody>
                  <a:tcPr marL="0" marR="0" marT="0" marB="0" anchor="b"/>
                </a:tc>
                <a:tc>
                  <a:txBody>
                    <a:bodyPr/>
                    <a:lstStyle/>
                    <a:p>
                      <a:pPr algn="r" fontAlgn="b"/>
                      <a:r>
                        <a:rPr lang="de-CH" sz="1400" u="none" strike="noStrike" noProof="0" dirty="0">
                          <a:effectLst/>
                        </a:rPr>
                        <a:t>12.79%</a:t>
                      </a:r>
                      <a:endParaRPr lang="de-CH" sz="1400" b="0" i="0" u="none" strike="noStrike" noProof="0" dirty="0">
                        <a:effectLst/>
                        <a:latin typeface="Arial" panose="020B0604020202020204" pitchFamily="34" charset="0"/>
                      </a:endParaRPr>
                    </a:p>
                  </a:txBody>
                  <a:tcPr marL="0" marR="0" marT="0" marB="0" anchor="b"/>
                </a:tc>
                <a:extLst>
                  <a:ext uri="{0D108BD9-81ED-4DB2-BD59-A6C34878D82A}">
                    <a16:rowId xmlns:a16="http://schemas.microsoft.com/office/drawing/2014/main" val="3812220336"/>
                  </a:ext>
                </a:extLst>
              </a:tr>
            </a:tbl>
          </a:graphicData>
        </a:graphic>
      </p:graphicFrame>
      <p:sp>
        <p:nvSpPr>
          <p:cNvPr id="16" name="Textfeld 15">
            <a:extLst>
              <a:ext uri="{FF2B5EF4-FFF2-40B4-BE49-F238E27FC236}">
                <a16:creationId xmlns:a16="http://schemas.microsoft.com/office/drawing/2014/main" id="{44994A5C-E48B-1929-F464-87DE1397CE22}"/>
              </a:ext>
            </a:extLst>
          </p:cNvPr>
          <p:cNvSpPr txBox="1"/>
          <p:nvPr/>
        </p:nvSpPr>
        <p:spPr>
          <a:xfrm>
            <a:off x="118753" y="1335061"/>
            <a:ext cx="11234057" cy="800219"/>
          </a:xfrm>
          <a:prstGeom prst="rect">
            <a:avLst/>
          </a:prstGeom>
          <a:noFill/>
        </p:spPr>
        <p:txBody>
          <a:bodyPr wrap="square" rtlCol="0">
            <a:spAutoFit/>
          </a:bodyPr>
          <a:lstStyle/>
          <a:p>
            <a:r>
              <a:rPr lang="de-CH" sz="1600" b="1" u="none" strike="noStrike" dirty="0">
                <a:effectLst/>
              </a:rPr>
              <a:t>Wie hilfreich fänden Sie eine digitale Seelsorge-Plattform (eine interaktive Website mit verschiedenen Funktionen und Angeboten) </a:t>
            </a:r>
            <a:endParaRPr lang="de-CH" sz="1600" b="1" i="0" u="none" strike="noStrike" dirty="0">
              <a:solidFill>
                <a:srgbClr val="FF0000"/>
              </a:solidFill>
              <a:effectLst/>
              <a:latin typeface="Arial" panose="020B0604020202020204" pitchFamily="34" charset="0"/>
            </a:endParaRPr>
          </a:p>
          <a:p>
            <a:endParaRPr lang="en-GB" dirty="0"/>
          </a:p>
        </p:txBody>
      </p:sp>
    </p:spTree>
    <p:extLst>
      <p:ext uri="{BB962C8B-B14F-4D97-AF65-F5344CB8AC3E}">
        <p14:creationId xmlns:p14="http://schemas.microsoft.com/office/powerpoint/2010/main" val="38368274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5" name="Textfeld 4">
            <a:extLst>
              <a:ext uri="{FF2B5EF4-FFF2-40B4-BE49-F238E27FC236}">
                <a16:creationId xmlns:a16="http://schemas.microsoft.com/office/drawing/2014/main" id="{637212BE-A39A-B1D9-86C1-EA042CC437A5}"/>
              </a:ext>
            </a:extLst>
          </p:cNvPr>
          <p:cNvSpPr txBox="1"/>
          <p:nvPr/>
        </p:nvSpPr>
        <p:spPr>
          <a:xfrm>
            <a:off x="285282" y="1741118"/>
            <a:ext cx="11625669" cy="4947697"/>
          </a:xfrm>
          <a:prstGeom prst="rect">
            <a:avLst/>
          </a:prstGeom>
          <a:noFill/>
        </p:spPr>
        <p:txBody>
          <a:bodyPr wrap="square" numCol="3" rtlCol="0">
            <a:spAutoFit/>
          </a:bodyPr>
          <a:lstStyle/>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keine, die Seelsorge lebt vom direkten Kontakt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Ich finde, die Digitalisierung in allen Bereichen nicht unbedingt sehr gut. Im Moment (uns so lange ich noch im Arbeitsprozess bin) schätze ich besonders die echte, physische Begleitung. Ich gehe, wann immer möglich persönlich hin oder melde mich per Telefon.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Transparenz der Tätigkeit und Präsenz der Seelsorge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ggü</a:t>
            </a:r>
            <a:r>
              <a:rPr lang="de-CH" kern="100" dirty="0">
                <a:effectLst/>
                <a:latin typeface="Calibri" panose="020F0502020204030204" pitchFamily="34" charset="0"/>
                <a:ea typeface="Calibri" panose="020F0502020204030204" pitchFamily="34" charset="0"/>
                <a:cs typeface="Times New Roman" panose="02020603050405020304" pitchFamily="18" charset="0"/>
              </a:rPr>
              <a:t> Pflege und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Aerzten</a:t>
            </a:r>
            <a:r>
              <a:rPr lang="de-CH" kern="100" dirty="0">
                <a:effectLst/>
                <a:latin typeface="Calibri" panose="020F0502020204030204" pitchFamily="34" charset="0"/>
                <a:ea typeface="Calibri" panose="020F0502020204030204" pitchFamily="34" charset="0"/>
                <a:cs typeface="Times New Roman" panose="02020603050405020304" pitchFamily="18" charset="0"/>
              </a:rPr>
              <a:t> (Dokumentation)</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Das wichtigste Hilfsmittel bin ich mit meiner Person und meiner Aufmerksamkeit. Die Menschen wollen den Kontakt mit mir, das organisiere ich über meine Agenda.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Die Menschen, die palliativ eintreten, benötigen kein digitales Hilfsmittel mehr.</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Die Zeitmangel</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Aufnahme Erstkontakt, Vorstellung der Seelsorge im Haus, Abspielen von Musik</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Angebot Seelsorge; Umgang mit Dokumentation</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Austausch mit KollegInnen, grössere Präsenz der Spiritual Care in der Wahrnehmung der Gesellschaft</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Ich halte die analoge Welt für entscheidend. Es gibt viele Gottesdienste etc., die schon angeboten werden (TV, Internet), Flyer, die auf die Seelsorge und ihre Angebote hinweisen... in meinem Alltag ist es schwer vorstellbar, dass Patienten aktiv digitale Formen suchen oder nutzen. Die Pflege spricht an, vermittelt, meldet, aber meist schafft die Seelsorge durch regelmässiges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Gesehenwerden</a:t>
            </a:r>
            <a:r>
              <a:rPr lang="de-CH" kern="100" dirty="0">
                <a:effectLst/>
                <a:latin typeface="Calibri" panose="020F0502020204030204" pitchFamily="34" charset="0"/>
                <a:ea typeface="Calibri" panose="020F0502020204030204" pitchFamily="34" charset="0"/>
                <a:cs typeface="Times New Roman" panose="02020603050405020304" pitchFamily="18" charset="0"/>
              </a:rPr>
              <a:t>" in Kurzbesuchen Anknüpfungspunkte für mögliche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Interventionssngebote</a:t>
            </a:r>
            <a:r>
              <a:rPr lang="de-CH" kern="100" dirty="0">
                <a:effectLst/>
                <a:latin typeface="Calibri" panose="020F0502020204030204" pitchFamily="34" charset="0"/>
                <a:ea typeface="Calibri" panose="020F0502020204030204" pitchFamily="34" charset="0"/>
                <a:cs typeface="Times New Roman" panose="02020603050405020304" pitchFamily="18" charset="0"/>
              </a:rPr>
              <a:t>.  </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Öffentlichkeitsarbeit</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Vernetzung von Patient*innen</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Aus meiner Sicht haben wir genügend Hilfsmittel zur Verfügung: Intranet, Internet, Telefon, Mail.</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Daneben bevorzuge ich für die stationären </a:t>
            </a:r>
            <a:r>
              <a:rPr lang="de-CH" kern="100" dirty="0" err="1">
                <a:effectLst/>
                <a:latin typeface="Calibri" panose="020F0502020204030204" pitchFamily="34" charset="0"/>
                <a:ea typeface="Calibri" panose="020F0502020204030204" pitchFamily="34" charset="0"/>
                <a:cs typeface="Times New Roman" panose="02020603050405020304" pitchFamily="18" charset="0"/>
              </a:rPr>
              <a:t>Patient:innen</a:t>
            </a:r>
            <a:r>
              <a:rPr lang="de-CH" kern="100" dirty="0">
                <a:effectLst/>
                <a:latin typeface="Calibri" panose="020F0502020204030204" pitchFamily="34" charset="0"/>
                <a:ea typeface="Calibri" panose="020F0502020204030204" pitchFamily="34" charset="0"/>
                <a:cs typeface="Times New Roman" panose="02020603050405020304" pitchFamily="18" charset="0"/>
              </a:rPr>
              <a:t> die Begegnung von Angesicht zu Angesicht.</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Was ich mir vorstellen könnte sind digitale Angebote im ambulanten Bereich, z.B. kurze Podcasts (wie sie im KSW produziert wurden).</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genügend vorhanden</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Einladungen für Gottesdienste oder Meditationen</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Arbeite in einer sehr überschaubaren Institution, deshalb ist der Einsatz digitaler Hilfsmittel nicht am Platz</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Zugang zu spitalinternen Computern für spitalinterne Patientendokumentation.</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Die oben erwähnte Plattform wäre mal ein guter Anfang</a:t>
            </a:r>
          </a:p>
          <a:p>
            <a:pPr marL="171450" indent="-171450">
              <a:buFont typeface="Arial" panose="020B0604020202020204" pitchFamily="34" charset="0"/>
              <a:buChar char="•"/>
            </a:pPr>
            <a:r>
              <a:rPr lang="de-CH" kern="100" dirty="0">
                <a:effectLst/>
                <a:latin typeface="Calibri" panose="020F0502020204030204" pitchFamily="34" charset="0"/>
                <a:ea typeface="Calibri" panose="020F0502020204030204" pitchFamily="34" charset="0"/>
                <a:cs typeface="Times New Roman" panose="02020603050405020304" pitchFamily="18" charset="0"/>
              </a:rPr>
              <a:t>So ein Tool wäre, von mir ausgesehen, toll... Ich sehe schon auch, dass die Gefahr lauert, dass man statt ans Bett zu stehen, viel Zeit am Computer verplempern könnte. Andersherum könnte man dann gezielt die Personen besuchen, die es wünschen. Es würde die Situation völlig umdrehen: weniger aufsuchend arbeiten. Das ist dafür auch schade, denn aufsuchende Seelsorge birgt eine grosse Chance.</a:t>
            </a:r>
          </a:p>
          <a:p>
            <a:pPr marL="171450" indent="-171450">
              <a:buFont typeface="Arial" panose="020B0604020202020204" pitchFamily="34" charset="0"/>
              <a:buChar char="•"/>
            </a:pPr>
            <a:endParaRPr lang="en-GB" dirty="0"/>
          </a:p>
        </p:txBody>
      </p:sp>
      <p:sp>
        <p:nvSpPr>
          <p:cNvPr id="6" name="Textfeld 5">
            <a:extLst>
              <a:ext uri="{FF2B5EF4-FFF2-40B4-BE49-F238E27FC236}">
                <a16:creationId xmlns:a16="http://schemas.microsoft.com/office/drawing/2014/main" id="{CC8FA6FB-A83B-CF44-085A-2ECB47AA5DBE}"/>
              </a:ext>
            </a:extLst>
          </p:cNvPr>
          <p:cNvSpPr txBox="1"/>
          <p:nvPr/>
        </p:nvSpPr>
        <p:spPr>
          <a:xfrm>
            <a:off x="372965" y="1313554"/>
            <a:ext cx="10641055" cy="553998"/>
          </a:xfrm>
          <a:prstGeom prst="rect">
            <a:avLst/>
          </a:prstGeom>
          <a:noFill/>
        </p:spPr>
        <p:txBody>
          <a:bodyPr wrap="none" rtlCol="0">
            <a:spAutoFit/>
          </a:bodyPr>
          <a:lstStyle/>
          <a:p>
            <a:r>
              <a:rPr lang="de-CH" sz="1600" b="1" u="none" strike="noStrike" dirty="0">
                <a:effectLst/>
              </a:rPr>
              <a:t>Bei welcher Herausforderung in ihrer täglichen Arbeit könnten Sie weitere digitale Hilfsmittel unterstützen?</a:t>
            </a:r>
            <a:endParaRPr lang="de-CH" sz="1600" b="1" i="0" u="none" strike="noStrike" dirty="0">
              <a:solidFill>
                <a:srgbClr val="FF0000"/>
              </a:solidFill>
              <a:effectLst/>
              <a:latin typeface="Arial" panose="020B0604020202020204" pitchFamily="34" charset="0"/>
            </a:endParaRPr>
          </a:p>
          <a:p>
            <a:endParaRPr lang="en-GB" dirty="0"/>
          </a:p>
        </p:txBody>
      </p:sp>
    </p:spTree>
    <p:extLst>
      <p:ext uri="{BB962C8B-B14F-4D97-AF65-F5344CB8AC3E}">
        <p14:creationId xmlns:p14="http://schemas.microsoft.com/office/powerpoint/2010/main" val="4771587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5" name="Textfeld 4">
            <a:extLst>
              <a:ext uri="{FF2B5EF4-FFF2-40B4-BE49-F238E27FC236}">
                <a16:creationId xmlns:a16="http://schemas.microsoft.com/office/drawing/2014/main" id="{637212BE-A39A-B1D9-86C1-EA042CC437A5}"/>
              </a:ext>
            </a:extLst>
          </p:cNvPr>
          <p:cNvSpPr txBox="1"/>
          <p:nvPr/>
        </p:nvSpPr>
        <p:spPr>
          <a:xfrm>
            <a:off x="372965" y="1959598"/>
            <a:ext cx="11533752" cy="3785652"/>
          </a:xfrm>
          <a:prstGeom prst="rect">
            <a:avLst/>
          </a:prstGeom>
          <a:noFill/>
        </p:spPr>
        <p:txBody>
          <a:bodyPr wrap="square" numCol="3" rtlCol="0">
            <a:spAutoFit/>
          </a:bodyPr>
          <a:lstStyle/>
          <a:p>
            <a:pPr marL="171450" indent="-1714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keine. Ich empfinde den persönlichen Kontakt, die reale Begegnung zentral für die Seelsorge im Spital.</a:t>
            </a:r>
          </a:p>
          <a:p>
            <a:pPr marL="171450" indent="-1714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Ich sehe keine, bei der ein digitales Hilfsmittel unser Angebot neben den bestehenden Mitteln mit Intranet, offizieller Homepage, TV-Infoscreen und dem persönlichen Kontakt verbessern würde.</a:t>
            </a:r>
          </a:p>
          <a:p>
            <a:pPr marL="171450" indent="-1714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Wichtige Informationen von </a:t>
            </a:r>
            <a:r>
              <a:rPr lang="de-CH" sz="1600" kern="100" dirty="0" err="1">
                <a:effectLst/>
                <a:latin typeface="Calibri" panose="020F0502020204030204" pitchFamily="34" charset="0"/>
                <a:ea typeface="Calibri" panose="020F0502020204030204" pitchFamily="34" charset="0"/>
                <a:cs typeface="Times New Roman" panose="02020603050405020304" pitchFamily="18" charset="0"/>
              </a:rPr>
              <a:t>Patient:innen</a:t>
            </a: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 welche wir über Jahre betreuen, könnten bei wiederholten Hospitalisationen abgerufen werden. Im Notfall auch von meinen </a:t>
            </a:r>
            <a:r>
              <a:rPr lang="de-CH" sz="1600" kern="100" dirty="0" err="1">
                <a:effectLst/>
                <a:latin typeface="Calibri" panose="020F0502020204030204" pitchFamily="34" charset="0"/>
                <a:ea typeface="Calibri" panose="020F0502020204030204" pitchFamily="34" charset="0"/>
                <a:cs typeface="Times New Roman" panose="02020603050405020304" pitchFamily="18" charset="0"/>
              </a:rPr>
              <a:t>Teamkolleg:innen</a:t>
            </a: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 wenn ich abwesend bin.</a:t>
            </a:r>
          </a:p>
          <a:p>
            <a:pPr marL="171450" indent="-1714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Interreligiöse Gebete/Rituale</a:t>
            </a:r>
          </a:p>
          <a:p>
            <a:pPr marL="171450" indent="-1714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Den richtigen Zeitpunkt finden, zu dem eine Begegnung möglich ist - zwischen allen Untersuchungen, Therapien, Visite, Körperpflege, Besuch, Spaziergang, ...</a:t>
            </a:r>
          </a:p>
          <a:p>
            <a:pPr marL="171450" indent="-1714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Interdisziplinäre Zusammenarbeit im Behandlungsteam</a:t>
            </a:r>
          </a:p>
          <a:p>
            <a:pPr marL="171450" indent="-1714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Bei allem, was mit Administration zu tun hat.</a:t>
            </a:r>
          </a:p>
          <a:p>
            <a:pPr marL="171450" indent="-1714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Kommunikation innerhalb vom Seelsorgeteam oder interprofessionellen Team</a:t>
            </a:r>
          </a:p>
          <a:p>
            <a:pPr marL="171450" indent="-1714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Sie können den direkten und niederschwelligen Zugang zur Seelsorge erleichtern. </a:t>
            </a:r>
          </a:p>
          <a:p>
            <a:pPr marL="171450" indent="-1714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Allerdings gibt es dabei älteren Patienten (Durchschnittsalter 85 Jahre) sensorische Hürden und mehrheitlich zu wenig Vertrautheit mit digitalen Medien. </a:t>
            </a:r>
          </a:p>
          <a:p>
            <a:pPr marL="171450" indent="-1714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In meiner Klinik haben alle Patienten via </a:t>
            </a:r>
            <a:r>
              <a:rPr lang="de-CH" sz="1600" kern="100" dirty="0" err="1">
                <a:effectLst/>
                <a:latin typeface="Calibri" panose="020F0502020204030204" pitchFamily="34" charset="0"/>
                <a:ea typeface="Calibri" panose="020F0502020204030204" pitchFamily="34" charset="0"/>
                <a:cs typeface="Times New Roman" panose="02020603050405020304" pitchFamily="18" charset="0"/>
              </a:rPr>
              <a:t>ipad</a:t>
            </a: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 Zugang zu Radio und TV, allerdings nutzen dies nur ca. 20% aktiv.</a:t>
            </a:r>
          </a:p>
          <a:p>
            <a:pPr marL="171450" indent="-1714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Aufbereitete Kirchenlieder elektronisch zugänglich, auch mehrstimmig, für Gottesdienste in Klinik und Heimen </a:t>
            </a:r>
          </a:p>
          <a:p>
            <a:pPr marL="171450" indent="-1714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Bilderpool und Wiedergabegeräte, für Gottesdienste in Klinik und Heimen</a:t>
            </a:r>
          </a:p>
          <a:p>
            <a:pPr marL="171450" indent="-1714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Brauche ich extrem selten.</a:t>
            </a:r>
          </a:p>
          <a:p>
            <a:pPr marL="171450" indent="-1714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Übersetzungsapps wären sehr hilfreich.</a:t>
            </a:r>
          </a:p>
        </p:txBody>
      </p:sp>
      <p:sp>
        <p:nvSpPr>
          <p:cNvPr id="6" name="Textfeld 5">
            <a:extLst>
              <a:ext uri="{FF2B5EF4-FFF2-40B4-BE49-F238E27FC236}">
                <a16:creationId xmlns:a16="http://schemas.microsoft.com/office/drawing/2014/main" id="{CC8FA6FB-A83B-CF44-085A-2ECB47AA5DBE}"/>
              </a:ext>
            </a:extLst>
          </p:cNvPr>
          <p:cNvSpPr txBox="1"/>
          <p:nvPr/>
        </p:nvSpPr>
        <p:spPr>
          <a:xfrm>
            <a:off x="372965" y="1313554"/>
            <a:ext cx="10641055" cy="553998"/>
          </a:xfrm>
          <a:prstGeom prst="rect">
            <a:avLst/>
          </a:prstGeom>
          <a:noFill/>
        </p:spPr>
        <p:txBody>
          <a:bodyPr wrap="none" rtlCol="0">
            <a:spAutoFit/>
          </a:bodyPr>
          <a:lstStyle/>
          <a:p>
            <a:r>
              <a:rPr lang="de-CH" sz="1600" b="1" u="none" strike="noStrike" dirty="0">
                <a:effectLst/>
              </a:rPr>
              <a:t>Bei welcher Herausforderung in ihrer täglichen Arbeit könnten Sie weitere digitale Hilfsmittel unterstützen?</a:t>
            </a:r>
            <a:endParaRPr lang="de-CH" sz="1600" b="1" i="0" u="none" strike="noStrike" dirty="0">
              <a:solidFill>
                <a:srgbClr val="FF0000"/>
              </a:solidFill>
              <a:effectLst/>
              <a:latin typeface="Arial" panose="020B0604020202020204" pitchFamily="34" charset="0"/>
            </a:endParaRPr>
          </a:p>
          <a:p>
            <a:endParaRPr lang="en-GB" dirty="0"/>
          </a:p>
        </p:txBody>
      </p:sp>
    </p:spTree>
    <p:extLst>
      <p:ext uri="{BB962C8B-B14F-4D97-AF65-F5344CB8AC3E}">
        <p14:creationId xmlns:p14="http://schemas.microsoft.com/office/powerpoint/2010/main" val="33311143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graphicFrame>
        <p:nvGraphicFramePr>
          <p:cNvPr id="6" name="Tabelle 5">
            <a:extLst>
              <a:ext uri="{FF2B5EF4-FFF2-40B4-BE49-F238E27FC236}">
                <a16:creationId xmlns:a16="http://schemas.microsoft.com/office/drawing/2014/main" id="{65AECEE2-BFEB-CAE8-DB98-4D8F7BFE653D}"/>
              </a:ext>
            </a:extLst>
          </p:cNvPr>
          <p:cNvGraphicFramePr>
            <a:graphicFrameLocks noGrp="1"/>
          </p:cNvGraphicFramePr>
          <p:nvPr>
            <p:extLst>
              <p:ext uri="{D42A27DB-BD31-4B8C-83A1-F6EECF244321}">
                <p14:modId xmlns:p14="http://schemas.microsoft.com/office/powerpoint/2010/main" val="2449889575"/>
              </p:ext>
            </p:extLst>
          </p:nvPr>
        </p:nvGraphicFramePr>
        <p:xfrm>
          <a:off x="676894" y="2280063"/>
          <a:ext cx="10592788" cy="2945074"/>
        </p:xfrm>
        <a:graphic>
          <a:graphicData uri="http://schemas.openxmlformats.org/drawingml/2006/table">
            <a:tbl>
              <a:tblPr>
                <a:tableStyleId>{9D7B26C5-4107-4FEC-AEDC-1716B250A1EF}</a:tableStyleId>
              </a:tblPr>
              <a:tblGrid>
                <a:gridCol w="1150615">
                  <a:extLst>
                    <a:ext uri="{9D8B030D-6E8A-4147-A177-3AD203B41FA5}">
                      <a16:colId xmlns:a16="http://schemas.microsoft.com/office/drawing/2014/main" val="2511467134"/>
                    </a:ext>
                  </a:extLst>
                </a:gridCol>
                <a:gridCol w="2550336">
                  <a:extLst>
                    <a:ext uri="{9D8B030D-6E8A-4147-A177-3AD203B41FA5}">
                      <a16:colId xmlns:a16="http://schemas.microsoft.com/office/drawing/2014/main" val="3992341880"/>
                    </a:ext>
                  </a:extLst>
                </a:gridCol>
                <a:gridCol w="2644362">
                  <a:extLst>
                    <a:ext uri="{9D8B030D-6E8A-4147-A177-3AD203B41FA5}">
                      <a16:colId xmlns:a16="http://schemas.microsoft.com/office/drawing/2014/main" val="2132445431"/>
                    </a:ext>
                  </a:extLst>
                </a:gridCol>
                <a:gridCol w="2420724">
                  <a:extLst>
                    <a:ext uri="{9D8B030D-6E8A-4147-A177-3AD203B41FA5}">
                      <a16:colId xmlns:a16="http://schemas.microsoft.com/office/drawing/2014/main" val="1020760479"/>
                    </a:ext>
                  </a:extLst>
                </a:gridCol>
                <a:gridCol w="1826751">
                  <a:extLst>
                    <a:ext uri="{9D8B030D-6E8A-4147-A177-3AD203B41FA5}">
                      <a16:colId xmlns:a16="http://schemas.microsoft.com/office/drawing/2014/main" val="703933551"/>
                    </a:ext>
                  </a:extLst>
                </a:gridCol>
              </a:tblGrid>
              <a:tr h="1606404">
                <a:tc>
                  <a:txBody>
                    <a:bodyPr/>
                    <a:lstStyle/>
                    <a:p>
                      <a:pPr algn="l" fontAlgn="b"/>
                      <a:r>
                        <a:rPr lang="de-CH" sz="1600" b="1" i="0" u="none" strike="noStrike" dirty="0">
                          <a:effectLst/>
                          <a:latin typeface="Arial" panose="020B0604020202020204" pitchFamily="34" charset="0"/>
                        </a:rPr>
                        <a:t>Häufigkeit</a:t>
                      </a:r>
                    </a:p>
                  </a:txBody>
                  <a:tcPr marL="0" marR="0" marT="0" marB="0" anchor="b"/>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de-CH" sz="1600" b="1" u="none" strike="noStrike" dirty="0">
                          <a:effectLst/>
                        </a:rPr>
                        <a:t>Videotelefonie (z.B. für Gespräche mit externen Seelsorgenden)</a:t>
                      </a:r>
                      <a:endParaRPr lang="de-CH" sz="1600" b="1" i="0" u="none" strike="noStrike" dirty="0">
                        <a:effectLst/>
                        <a:latin typeface="Arial" panose="020B0604020202020204" pitchFamily="34" charset="0"/>
                      </a:endParaRPr>
                    </a:p>
                  </a:txBody>
                  <a:tcPr marL="0" marR="0" marT="0" marB="0" anchor="b"/>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de-CH" sz="1600" b="1" u="none" strike="noStrike" dirty="0">
                          <a:effectLst/>
                        </a:rPr>
                        <a:t>Apps mit religiösen oder spirituellen Inhalten</a:t>
                      </a:r>
                    </a:p>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endParaRPr lang="de-CH" sz="1600" b="1" i="0" u="none" strike="noStrike" dirty="0">
                        <a:effectLst/>
                        <a:latin typeface="Arial" panose="020B0604020202020204" pitchFamily="34" charset="0"/>
                      </a:endParaRPr>
                    </a:p>
                  </a:txBody>
                  <a:tcPr marL="0" marR="0" marT="0" marB="0" anchor="b"/>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de-CH" sz="1600" b="1" u="none" strike="noStrike" dirty="0">
                          <a:effectLst/>
                        </a:rPr>
                        <a:t>Streaming digitaler Gottesdienste und Meditationen</a:t>
                      </a:r>
                    </a:p>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endParaRPr lang="de-CH" sz="1600" b="1" i="0" u="none" strike="noStrike" dirty="0">
                        <a:effectLst/>
                        <a:latin typeface="Arial" panose="020B0604020202020204" pitchFamily="34" charset="0"/>
                      </a:endParaRPr>
                    </a:p>
                  </a:txBody>
                  <a:tcPr marL="0" marR="0" marT="0" marB="0" anchor="b"/>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de-CH" sz="1600" b="1" u="none" strike="noStrike" dirty="0">
                          <a:effectLst/>
                        </a:rPr>
                        <a:t>Soziale Medien</a:t>
                      </a:r>
                      <a:endParaRPr lang="de-CH" sz="16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2914402222"/>
                  </a:ext>
                </a:extLst>
              </a:tr>
              <a:tr h="267734">
                <a:tc>
                  <a:txBody>
                    <a:bodyPr/>
                    <a:lstStyle/>
                    <a:p>
                      <a:pPr algn="l" fontAlgn="b"/>
                      <a:r>
                        <a:rPr lang="de-CH" sz="1600" u="none" strike="noStrike" dirty="0">
                          <a:effectLst/>
                        </a:rPr>
                        <a:t>1</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dirty="0">
                          <a:effectLst/>
                        </a:rPr>
                        <a:t>39.33%</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dirty="0">
                          <a:effectLst/>
                        </a:rPr>
                        <a:t>25.84%</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dirty="0">
                          <a:effectLst/>
                        </a:rPr>
                        <a:t>32.58%</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dirty="0">
                          <a:effectLst/>
                        </a:rPr>
                        <a:t>26.97%</a:t>
                      </a:r>
                      <a:endParaRPr lang="de-CH" sz="16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2860050129"/>
                  </a:ext>
                </a:extLst>
              </a:tr>
              <a:tr h="267734">
                <a:tc>
                  <a:txBody>
                    <a:bodyPr/>
                    <a:lstStyle/>
                    <a:p>
                      <a:pPr algn="l" fontAlgn="b"/>
                      <a:r>
                        <a:rPr lang="de-CH" sz="1600" u="none" strike="noStrike" dirty="0">
                          <a:effectLst/>
                        </a:rPr>
                        <a:t>2</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dirty="0">
                          <a:effectLst/>
                        </a:rPr>
                        <a:t>19.10%</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dirty="0">
                          <a:effectLst/>
                        </a:rPr>
                        <a:t>22.47%</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dirty="0">
                          <a:effectLst/>
                        </a:rPr>
                        <a:t>13.48%</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dirty="0">
                          <a:effectLst/>
                        </a:rPr>
                        <a:t>11.24%</a:t>
                      </a:r>
                      <a:endParaRPr lang="de-CH" sz="16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2099450303"/>
                  </a:ext>
                </a:extLst>
              </a:tr>
              <a:tr h="267734">
                <a:tc>
                  <a:txBody>
                    <a:bodyPr/>
                    <a:lstStyle/>
                    <a:p>
                      <a:pPr algn="l" fontAlgn="b"/>
                      <a:r>
                        <a:rPr lang="de-CH" sz="1600" u="none" strike="noStrike" dirty="0">
                          <a:effectLst/>
                        </a:rPr>
                        <a:t>3</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a:effectLst/>
                        </a:rPr>
                        <a:t>5.62%</a:t>
                      </a:r>
                      <a:endParaRPr lang="de-CH" sz="1600" b="0" i="0" u="none" strike="noStrike">
                        <a:effectLst/>
                        <a:latin typeface="Arial" panose="020B0604020202020204" pitchFamily="34" charset="0"/>
                      </a:endParaRPr>
                    </a:p>
                  </a:txBody>
                  <a:tcPr marL="0" marR="0" marT="0" marB="0" anchor="b"/>
                </a:tc>
                <a:tc>
                  <a:txBody>
                    <a:bodyPr/>
                    <a:lstStyle/>
                    <a:p>
                      <a:pPr algn="r" fontAlgn="b"/>
                      <a:r>
                        <a:rPr lang="de-CH" sz="1600" u="none" strike="noStrike" dirty="0">
                          <a:effectLst/>
                        </a:rPr>
                        <a:t>13.48%</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dirty="0">
                          <a:effectLst/>
                        </a:rPr>
                        <a:t>14.61%</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dirty="0">
                          <a:effectLst/>
                        </a:rPr>
                        <a:t>19.10%</a:t>
                      </a:r>
                      <a:endParaRPr lang="de-CH" sz="16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3796138454"/>
                  </a:ext>
                </a:extLst>
              </a:tr>
              <a:tr h="267734">
                <a:tc>
                  <a:txBody>
                    <a:bodyPr/>
                    <a:lstStyle/>
                    <a:p>
                      <a:pPr algn="l" fontAlgn="b"/>
                      <a:r>
                        <a:rPr lang="de-CH" sz="1600" u="none" strike="noStrike" dirty="0">
                          <a:effectLst/>
                        </a:rPr>
                        <a:t>4 </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a:effectLst/>
                        </a:rPr>
                        <a:t>2.25%</a:t>
                      </a:r>
                      <a:endParaRPr lang="de-CH" sz="1600" b="0" i="0" u="none" strike="noStrike">
                        <a:effectLst/>
                        <a:latin typeface="Arial" panose="020B0604020202020204" pitchFamily="34" charset="0"/>
                      </a:endParaRPr>
                    </a:p>
                  </a:txBody>
                  <a:tcPr marL="0" marR="0" marT="0" marB="0" anchor="b"/>
                </a:tc>
                <a:tc>
                  <a:txBody>
                    <a:bodyPr/>
                    <a:lstStyle/>
                    <a:p>
                      <a:pPr algn="r" fontAlgn="b"/>
                      <a:r>
                        <a:rPr lang="de-CH" sz="1600" u="none" strike="noStrike" dirty="0">
                          <a:effectLst/>
                        </a:rPr>
                        <a:t>3.37%</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dirty="0">
                          <a:effectLst/>
                        </a:rPr>
                        <a:t>5.62%</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dirty="0">
                          <a:effectLst/>
                        </a:rPr>
                        <a:t>4.49%</a:t>
                      </a:r>
                      <a:endParaRPr lang="de-CH" sz="16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3987721723"/>
                  </a:ext>
                </a:extLst>
              </a:tr>
              <a:tr h="267734">
                <a:tc>
                  <a:txBody>
                    <a:bodyPr/>
                    <a:lstStyle/>
                    <a:p>
                      <a:pPr algn="l" fontAlgn="b"/>
                      <a:r>
                        <a:rPr lang="de-CH" sz="1600" u="none" strike="noStrike" dirty="0">
                          <a:effectLst/>
                        </a:rPr>
                        <a:t>5 </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dirty="0">
                          <a:effectLst/>
                        </a:rPr>
                        <a:t>1.12%</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dirty="0">
                          <a:effectLst/>
                        </a:rPr>
                        <a:t>2.25%</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dirty="0">
                          <a:effectLst/>
                        </a:rPr>
                        <a:t>1.12%</a:t>
                      </a:r>
                      <a:endParaRPr lang="de-CH" sz="1600" b="0" i="0" u="none" strike="noStrike" dirty="0">
                        <a:effectLst/>
                        <a:latin typeface="Arial" panose="020B0604020202020204" pitchFamily="34" charset="0"/>
                      </a:endParaRPr>
                    </a:p>
                  </a:txBody>
                  <a:tcPr marL="0" marR="0" marT="0" marB="0" anchor="b"/>
                </a:tc>
                <a:tc>
                  <a:txBody>
                    <a:bodyPr/>
                    <a:lstStyle/>
                    <a:p>
                      <a:pPr algn="r" fontAlgn="b"/>
                      <a:r>
                        <a:rPr lang="de-CH" sz="1600" u="none" strike="noStrike" dirty="0">
                          <a:effectLst/>
                        </a:rPr>
                        <a:t>5.62%</a:t>
                      </a:r>
                      <a:endParaRPr lang="de-CH" sz="16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4156613504"/>
                  </a:ext>
                </a:extLst>
              </a:tr>
            </a:tbl>
          </a:graphicData>
        </a:graphic>
      </p:graphicFrame>
      <p:sp>
        <p:nvSpPr>
          <p:cNvPr id="9" name="Textfeld 8">
            <a:extLst>
              <a:ext uri="{FF2B5EF4-FFF2-40B4-BE49-F238E27FC236}">
                <a16:creationId xmlns:a16="http://schemas.microsoft.com/office/drawing/2014/main" id="{B221182B-EEE5-5084-E252-4A3ECBD10413}"/>
              </a:ext>
            </a:extLst>
          </p:cNvPr>
          <p:cNvSpPr txBox="1"/>
          <p:nvPr/>
        </p:nvSpPr>
        <p:spPr>
          <a:xfrm>
            <a:off x="294572" y="1484389"/>
            <a:ext cx="10737605" cy="800219"/>
          </a:xfrm>
          <a:prstGeom prst="rect">
            <a:avLst/>
          </a:prstGeom>
          <a:noFill/>
        </p:spPr>
        <p:txBody>
          <a:bodyPr wrap="square" rtlCol="0">
            <a:spAutoFit/>
          </a:bodyPr>
          <a:lstStyle/>
          <a:p>
            <a:r>
              <a:rPr lang="de-CH" sz="1600" b="1" u="none" strike="noStrike" dirty="0">
                <a:effectLst/>
              </a:rPr>
              <a:t>Welche digitalen Hilfsmittel nutzen </a:t>
            </a:r>
            <a:r>
              <a:rPr lang="de-CH" sz="1600" b="1" u="none" strike="noStrike" dirty="0" err="1">
                <a:effectLst/>
              </a:rPr>
              <a:t>Patient:innen</a:t>
            </a:r>
            <a:r>
              <a:rPr lang="de-CH" sz="1600" b="1" u="none" strike="noStrike" dirty="0">
                <a:effectLst/>
              </a:rPr>
              <a:t> in Ihrer Institution im Hinblick auf ihre spirituellen und religiösen Bedürfnisse?</a:t>
            </a:r>
            <a:endParaRPr lang="de-CH" sz="1600" b="1" i="0" u="none" strike="noStrike" dirty="0">
              <a:solidFill>
                <a:srgbClr val="FF0000"/>
              </a:solidFill>
              <a:effectLst/>
              <a:latin typeface="Arial" panose="020B0604020202020204" pitchFamily="34" charset="0"/>
            </a:endParaRPr>
          </a:p>
          <a:p>
            <a:endParaRPr lang="en-GB" dirty="0"/>
          </a:p>
        </p:txBody>
      </p:sp>
    </p:spTree>
    <p:extLst>
      <p:ext uri="{BB962C8B-B14F-4D97-AF65-F5344CB8AC3E}">
        <p14:creationId xmlns:p14="http://schemas.microsoft.com/office/powerpoint/2010/main" val="5391149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9" name="Textfeld 8">
            <a:extLst>
              <a:ext uri="{FF2B5EF4-FFF2-40B4-BE49-F238E27FC236}">
                <a16:creationId xmlns:a16="http://schemas.microsoft.com/office/drawing/2014/main" id="{B221182B-EEE5-5084-E252-4A3ECBD10413}"/>
              </a:ext>
            </a:extLst>
          </p:cNvPr>
          <p:cNvSpPr txBox="1"/>
          <p:nvPr/>
        </p:nvSpPr>
        <p:spPr>
          <a:xfrm>
            <a:off x="245807" y="1268080"/>
            <a:ext cx="11054629" cy="523220"/>
          </a:xfrm>
          <a:prstGeom prst="rect">
            <a:avLst/>
          </a:prstGeom>
          <a:noFill/>
        </p:spPr>
        <p:txBody>
          <a:bodyPr wrap="none" rtlCol="0">
            <a:spAutoFit/>
          </a:bodyPr>
          <a:lstStyle/>
          <a:p>
            <a:r>
              <a:rPr lang="de-CH" sz="1400" b="1" u="none" strike="noStrike" dirty="0">
                <a:effectLst/>
              </a:rPr>
              <a:t>Welche digitalen Hilfsmittel nutzen </a:t>
            </a:r>
            <a:r>
              <a:rPr lang="de-CH" sz="1400" b="1" u="none" strike="noStrike" dirty="0" err="1">
                <a:effectLst/>
              </a:rPr>
              <a:t>Patient:innen</a:t>
            </a:r>
            <a:r>
              <a:rPr lang="de-CH" sz="1400" b="1" u="none" strike="noStrike" dirty="0">
                <a:effectLst/>
              </a:rPr>
              <a:t> in Ihrer Institution im Hinblick auf ihre spirituellen und religiösen Bedürfnisse?</a:t>
            </a:r>
            <a:endParaRPr lang="de-CH" sz="1400" b="1" i="0" u="none" strike="noStrike" dirty="0">
              <a:solidFill>
                <a:srgbClr val="FF0000"/>
              </a:solidFill>
              <a:effectLst/>
              <a:latin typeface="Arial" panose="020B0604020202020204" pitchFamily="34" charset="0"/>
            </a:endParaRPr>
          </a:p>
          <a:p>
            <a:endParaRPr lang="en-GB" dirty="0"/>
          </a:p>
        </p:txBody>
      </p:sp>
      <p:sp>
        <p:nvSpPr>
          <p:cNvPr id="3" name="Textfeld 2">
            <a:extLst>
              <a:ext uri="{FF2B5EF4-FFF2-40B4-BE49-F238E27FC236}">
                <a16:creationId xmlns:a16="http://schemas.microsoft.com/office/drawing/2014/main" id="{D954F44C-DCF3-C19F-2829-86A52769C7A1}"/>
              </a:ext>
            </a:extLst>
          </p:cNvPr>
          <p:cNvSpPr txBox="1"/>
          <p:nvPr/>
        </p:nvSpPr>
        <p:spPr>
          <a:xfrm>
            <a:off x="141012" y="1672056"/>
            <a:ext cx="11931652" cy="5069311"/>
          </a:xfrm>
          <a:prstGeom prst="rect">
            <a:avLst/>
          </a:prstGeom>
          <a:noFill/>
        </p:spPr>
        <p:txBody>
          <a:bodyPr wrap="square" numCol="3" rtlCol="0">
            <a:spAutoFit/>
          </a:bodyPr>
          <a:lstStyle/>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Calibri" panose="020F0502020204030204" pitchFamily="34" charset="0"/>
              </a:rPr>
              <a:t>zu Frage 2-4: dazu kann ich keine Angaben machen, bisher wurde die Nutzung in keinem Gespräch erwähnt</a:t>
            </a: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Calibri" panose="020F0502020204030204" pitchFamily="34" charset="0"/>
              </a:rPr>
              <a:t>Ich halte diese Frage für zweifelhaft, da sie nicht bei Patienten nachgefragt wird.</a:t>
            </a: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Calibri" panose="020F0502020204030204" pitchFamily="34" charset="0"/>
              </a:rPr>
              <a:t>Bücher, Hefte...</a:t>
            </a: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Calibri" panose="020F0502020204030204" pitchFamily="34" charset="0"/>
              </a:rPr>
              <a:t>... ich kann die obigen Fragen kaum beantworten. Nur selten erfahre ich von Patienten, ob und welche digitalen Hilfsmittel sie verwenden.</a:t>
            </a: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Calibri" panose="020F0502020204030204" pitchFamily="34" charset="0"/>
              </a:rPr>
              <a:t>Die letzte Frage ist für mich schwierig zu beantworten da sie nicht Teil meiner Seelsorgegespräche ist. Wenn darüber relevante Infos ermittelt werden sollen, müsste man eine Umfrage machen...</a:t>
            </a: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Calibri" panose="020F0502020204030204" pitchFamily="34" charset="0"/>
              </a:rPr>
              <a:t>Seelsorge wird von Patientinnen und Patienten selten aktiv gesucht. Daher erscheinen mir Angebote, mit uns Kontakt aufzunehmen, Fürbitten zu übermitteln, ... nicht relevant.</a:t>
            </a:r>
            <a:r>
              <a:rPr lang="en-US" sz="1600" kern="100" dirty="0">
                <a:effectLst/>
                <a:latin typeface="Calibri" panose="020F0502020204030204" pitchFamily="34" charset="0"/>
                <a:ea typeface="Calibri" panose="020F0502020204030204" pitchFamily="34" charset="0"/>
                <a:cs typeface="Calibri" panose="020F0502020204030204" pitchFamily="34" charset="0"/>
              </a:rPr>
              <a:t>  </a:t>
            </a:r>
            <a:r>
              <a:rPr lang="de-CH" sz="1600" kern="100" dirty="0">
                <a:effectLst/>
                <a:latin typeface="Calibri" panose="020F0502020204030204" pitchFamily="34" charset="0"/>
                <a:ea typeface="Calibri" panose="020F0502020204030204" pitchFamily="34" charset="0"/>
                <a:cs typeface="Calibri" panose="020F0502020204030204" pitchFamily="34" charset="0"/>
              </a:rPr>
              <a:t>Letzte Frage: Ist mir nicht bekannt. Es gibt sicher einzelne Patientinnen und Patienten, die digitale Hilfsmittel für die genannten Möglichkeiten nutzen. Ich vermute jedoch, dass die meisten diese Möglichkeiten nicht nutzen.</a:t>
            </a: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Calibri" panose="020F0502020204030204" pitchFamily="34" charset="0"/>
              </a:rPr>
              <a:t>Ich stelle die Frage "Welche digitalen Hilfsmittel nutzen </a:t>
            </a:r>
            <a:r>
              <a:rPr lang="de-CH" sz="1600" kern="100" dirty="0" err="1">
                <a:effectLst/>
                <a:latin typeface="Calibri" panose="020F0502020204030204" pitchFamily="34" charset="0"/>
                <a:ea typeface="Calibri" panose="020F0502020204030204" pitchFamily="34" charset="0"/>
                <a:cs typeface="Calibri" panose="020F0502020204030204" pitchFamily="34" charset="0"/>
              </a:rPr>
              <a:t>Patient:innen</a:t>
            </a:r>
            <a:r>
              <a:rPr lang="de-CH" sz="1600" kern="100" dirty="0">
                <a:effectLst/>
                <a:latin typeface="Calibri" panose="020F0502020204030204" pitchFamily="34" charset="0"/>
                <a:ea typeface="Calibri" panose="020F0502020204030204" pitchFamily="34" charset="0"/>
                <a:cs typeface="Calibri" panose="020F0502020204030204" pitchFamily="34" charset="0"/>
              </a:rPr>
              <a:t> in Ihrer Institution im Hinblick auf ihre spirituellen und religiösen Bedürfnisse?" nie an Patienten. Sie reden mit mir über ihre Krankheit, über ihre Beziehungen, über ihre Sorgen und Hoffnungen. Ich kann diese Frage deshalb nur unpräzise beantworten. Die spirituellen Bedürfnisse werden auch über Familie und Freunde abgedeckt: in diesem Kontext habe ich diese Frage beantwortet.</a:t>
            </a: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Calibri" panose="020F0502020204030204" pitchFamily="34" charset="0"/>
              </a:rPr>
              <a:t>keine Kenntnis - darauf beziehen sich auch die Angaben in der vorherigen Frage!!</a:t>
            </a: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Calibri" panose="020F0502020204030204" pitchFamily="34" charset="0"/>
              </a:rPr>
              <a:t>Ich weiss nicht, was für Medien </a:t>
            </a:r>
            <a:r>
              <a:rPr lang="de-CH" sz="1600" kern="100" dirty="0" err="1">
                <a:effectLst/>
                <a:latin typeface="Calibri" panose="020F0502020204030204" pitchFamily="34" charset="0"/>
                <a:ea typeface="Calibri" panose="020F0502020204030204" pitchFamily="34" charset="0"/>
                <a:cs typeface="Calibri" panose="020F0502020204030204" pitchFamily="34" charset="0"/>
              </a:rPr>
              <a:t>Patient:innen</a:t>
            </a:r>
            <a:r>
              <a:rPr lang="de-CH" sz="1600" kern="100" dirty="0">
                <a:effectLst/>
                <a:latin typeface="Calibri" panose="020F0502020204030204" pitchFamily="34" charset="0"/>
                <a:ea typeface="Calibri" panose="020F0502020204030204" pitchFamily="34" charset="0"/>
                <a:cs typeface="Calibri" panose="020F0502020204030204" pitchFamily="34" charset="0"/>
              </a:rPr>
              <a:t> nutzen, musste aber ein Feld ankreuzen!</a:t>
            </a: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Calibri" panose="020F0502020204030204" pitchFamily="34" charset="0"/>
              </a:rPr>
              <a:t>Aktuell haben wir einen Streaming-Gottesdienst durchgeführt, ein weiterer ist geplant.</a:t>
            </a:r>
            <a:r>
              <a:rPr lang="en-US" sz="1600" kern="100" dirty="0">
                <a:effectLst/>
                <a:latin typeface="Calibri" panose="020F0502020204030204" pitchFamily="34" charset="0"/>
                <a:ea typeface="Calibri" panose="020F0502020204030204" pitchFamily="34" charset="0"/>
                <a:cs typeface="Calibri" panose="020F0502020204030204" pitchFamily="34" charset="0"/>
              </a:rPr>
              <a:t>  </a:t>
            </a:r>
            <a:r>
              <a:rPr lang="de-CH" sz="1600" kern="100" dirty="0">
                <a:effectLst/>
                <a:latin typeface="Calibri" panose="020F0502020204030204" pitchFamily="34" charset="0"/>
                <a:ea typeface="Calibri" panose="020F0502020204030204" pitchFamily="34" charset="0"/>
                <a:cs typeface="Calibri" panose="020F0502020204030204" pitchFamily="34" charset="0"/>
              </a:rPr>
              <a:t>Wir konzentrieren uns auf die kirchlichen Feiertage Ostern und Weihnachten, da der Aufwand bei der Vorbereitung und die Abstimmung mit den technischen Gegebenheiten im Moment gross ist. Insbesondere was die Qualitätsfrage anbelangt. </a:t>
            </a:r>
            <a:r>
              <a:rPr lang="en-US" sz="1600" kern="100" dirty="0">
                <a:effectLst/>
                <a:latin typeface="Calibri" panose="020F0502020204030204" pitchFamily="34" charset="0"/>
                <a:ea typeface="Calibri" panose="020F0502020204030204" pitchFamily="34" charset="0"/>
                <a:cs typeface="Calibri" panose="020F0502020204030204" pitchFamily="34" charset="0"/>
              </a:rPr>
              <a:t>  </a:t>
            </a:r>
            <a:r>
              <a:rPr lang="de-CH" sz="1600" kern="100" dirty="0">
                <a:effectLst/>
                <a:latin typeface="Calibri" panose="020F0502020204030204" pitchFamily="34" charset="0"/>
                <a:ea typeface="Calibri" panose="020F0502020204030204" pitchFamily="34" charset="0"/>
                <a:cs typeface="Calibri" panose="020F0502020204030204" pitchFamily="34" charset="0"/>
              </a:rPr>
              <a:t>Zudem ist eine digitale Plattform mit spirituellen Impulsen und weiteren Möglichkeiten sowie der Kontaktierung der Seelsorge spitalübergreifend und ökumenischen in Planung.</a:t>
            </a:r>
          </a:p>
          <a:p>
            <a:pPr marL="171450" indent="-171450">
              <a:buFont typeface="Arial" panose="020B0604020202020204" pitchFamily="34" charset="0"/>
              <a:buChar char="•"/>
            </a:pPr>
            <a:endParaRPr lang="en-GB" sz="1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62403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2" name="Textfeld 1">
            <a:extLst>
              <a:ext uri="{FF2B5EF4-FFF2-40B4-BE49-F238E27FC236}">
                <a16:creationId xmlns:a16="http://schemas.microsoft.com/office/drawing/2014/main" id="{7F27E126-884D-50AC-E70A-EED3AFC8329C}"/>
              </a:ext>
            </a:extLst>
          </p:cNvPr>
          <p:cNvSpPr txBox="1"/>
          <p:nvPr/>
        </p:nvSpPr>
        <p:spPr>
          <a:xfrm>
            <a:off x="1572323" y="2230244"/>
            <a:ext cx="9564237" cy="2862322"/>
          </a:xfrm>
          <a:prstGeom prst="rect">
            <a:avLst/>
          </a:prstGeom>
          <a:noFill/>
        </p:spPr>
        <p:txBody>
          <a:bodyPr wrap="square" rtlCol="0">
            <a:spAutoFit/>
          </a:bodyPr>
          <a:lstStyle/>
          <a:p>
            <a:pPr marL="285750" indent="-285750">
              <a:buFont typeface="Arial" panose="020B0604020202020204" pitchFamily="34" charset="0"/>
              <a:buChar char="•"/>
            </a:pPr>
            <a:endParaRPr lang="de-CH" sz="2000" dirty="0"/>
          </a:p>
          <a:p>
            <a:pPr marL="285750" indent="-285750">
              <a:buFont typeface="Arial" panose="020B0604020202020204" pitchFamily="34" charset="0"/>
              <a:buChar char="•"/>
            </a:pPr>
            <a:r>
              <a:rPr lang="de-CH" sz="2000" dirty="0"/>
              <a:t>Ziel: eine Grundlage für eine gezielte Entwicklung in diesem Feld zu erarbeiten.</a:t>
            </a:r>
          </a:p>
          <a:p>
            <a:pPr marL="285750" indent="-285750">
              <a:buFont typeface="Arial" panose="020B0604020202020204" pitchFamily="34" charset="0"/>
              <a:buChar char="•"/>
            </a:pPr>
            <a:r>
              <a:rPr lang="de-CH" sz="2000" dirty="0"/>
              <a:t>März 2023</a:t>
            </a:r>
          </a:p>
          <a:p>
            <a:pPr marL="285750" indent="-285750">
              <a:buFont typeface="Arial" panose="020B0604020202020204" pitchFamily="34" charset="0"/>
              <a:buChar char="•"/>
            </a:pPr>
            <a:r>
              <a:rPr lang="de-CH" sz="2000" dirty="0"/>
              <a:t>Online Fragebogen</a:t>
            </a:r>
          </a:p>
          <a:p>
            <a:pPr marL="285750" indent="-285750">
              <a:buFont typeface="Arial" panose="020B0604020202020204" pitchFamily="34" charset="0"/>
              <a:buChar char="•"/>
            </a:pPr>
            <a:r>
              <a:rPr lang="de-CH" sz="2000" dirty="0"/>
              <a:t>Rekrutierung durch Verteiler des Berufsverbands für Seelsorge und spezialisierte Spiritual Care im Gesundheitswesen der Schweiz (BSG)</a:t>
            </a:r>
          </a:p>
          <a:p>
            <a:pPr marL="285750" indent="-285750">
              <a:buFont typeface="Arial" panose="020B0604020202020204" pitchFamily="34" charset="0"/>
              <a:buChar char="•"/>
            </a:pPr>
            <a:r>
              <a:rPr lang="de-CH" sz="2000" dirty="0"/>
              <a:t>87 Antworten</a:t>
            </a:r>
          </a:p>
          <a:p>
            <a:pPr marL="285750" indent="-285750">
              <a:buFont typeface="Arial" panose="020B0604020202020204" pitchFamily="34" charset="0"/>
              <a:buChar char="•"/>
            </a:pPr>
            <a:endParaRPr lang="de-CH" sz="2000" dirty="0"/>
          </a:p>
          <a:p>
            <a:pPr marL="285750" indent="-285750">
              <a:buFont typeface="Arial" panose="020B0604020202020204" pitchFamily="34" charset="0"/>
              <a:buChar char="•"/>
            </a:pPr>
            <a:endParaRPr lang="de-CH" sz="2000" dirty="0"/>
          </a:p>
        </p:txBody>
      </p:sp>
      <p:sp>
        <p:nvSpPr>
          <p:cNvPr id="4" name="Textfeld 3">
            <a:extLst>
              <a:ext uri="{FF2B5EF4-FFF2-40B4-BE49-F238E27FC236}">
                <a16:creationId xmlns:a16="http://schemas.microsoft.com/office/drawing/2014/main" id="{4F29024E-A0CF-80CE-45FA-5E703EAE74F4}"/>
              </a:ext>
            </a:extLst>
          </p:cNvPr>
          <p:cNvSpPr txBox="1"/>
          <p:nvPr/>
        </p:nvSpPr>
        <p:spPr>
          <a:xfrm>
            <a:off x="1572323" y="1678330"/>
            <a:ext cx="2241319" cy="523220"/>
          </a:xfrm>
          <a:prstGeom prst="rect">
            <a:avLst/>
          </a:prstGeom>
          <a:noFill/>
        </p:spPr>
        <p:txBody>
          <a:bodyPr wrap="none" rtlCol="0">
            <a:spAutoFit/>
          </a:bodyPr>
          <a:lstStyle/>
          <a:p>
            <a:r>
              <a:rPr lang="de-CH" sz="2800" b="1" dirty="0"/>
              <a:t>Hintergrund</a:t>
            </a:r>
            <a:endParaRPr lang="de-CH" sz="40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9" name="Textfeld 8">
            <a:extLst>
              <a:ext uri="{FF2B5EF4-FFF2-40B4-BE49-F238E27FC236}">
                <a16:creationId xmlns:a16="http://schemas.microsoft.com/office/drawing/2014/main" id="{B221182B-EEE5-5084-E252-4A3ECBD10413}"/>
              </a:ext>
            </a:extLst>
          </p:cNvPr>
          <p:cNvSpPr txBox="1"/>
          <p:nvPr/>
        </p:nvSpPr>
        <p:spPr>
          <a:xfrm>
            <a:off x="356259" y="1325731"/>
            <a:ext cx="11483439" cy="754053"/>
          </a:xfrm>
          <a:prstGeom prst="rect">
            <a:avLst/>
          </a:prstGeom>
          <a:noFill/>
        </p:spPr>
        <p:txBody>
          <a:bodyPr wrap="square" rtlCol="0">
            <a:spAutoFit/>
          </a:bodyPr>
          <a:lstStyle/>
          <a:p>
            <a:r>
              <a:rPr lang="de-CH" sz="1600" b="1" dirty="0">
                <a:solidFill>
                  <a:srgbClr val="000000"/>
                </a:solidFill>
                <a:effectLst/>
                <a:latin typeface="Arial" panose="020B0604020202020204" pitchFamily="34" charset="0"/>
              </a:rPr>
              <a:t>Gibt es bzgl. Einstellungen zu digitalen Tools einen "Generationeneffekt" zwischen </a:t>
            </a:r>
            <a:r>
              <a:rPr lang="de-CH" sz="1600" b="1" dirty="0" err="1">
                <a:solidFill>
                  <a:srgbClr val="000000"/>
                </a:solidFill>
                <a:effectLst/>
                <a:latin typeface="Arial" panose="020B0604020202020204" pitchFamily="34" charset="0"/>
              </a:rPr>
              <a:t>Seelsorger:innen</a:t>
            </a:r>
            <a:r>
              <a:rPr lang="de-CH" sz="1600" b="1" dirty="0">
                <a:solidFill>
                  <a:srgbClr val="000000"/>
                </a:solidFill>
                <a:effectLst/>
                <a:latin typeface="Arial" panose="020B0604020202020204" pitchFamily="34" charset="0"/>
              </a:rPr>
              <a:t>, die kürzlich eingestiegen sind und den "Alteingesessenen"?</a:t>
            </a:r>
            <a:endParaRPr lang="de-CH" sz="1600" b="1" i="0" u="none" strike="noStrike" dirty="0">
              <a:solidFill>
                <a:srgbClr val="FF0000"/>
              </a:solidFill>
              <a:effectLst/>
              <a:latin typeface="Arial" panose="020B0604020202020204" pitchFamily="34" charset="0"/>
            </a:endParaRPr>
          </a:p>
          <a:p>
            <a:endParaRPr lang="en-GB" sz="1100" dirty="0"/>
          </a:p>
        </p:txBody>
      </p:sp>
      <p:sp>
        <p:nvSpPr>
          <p:cNvPr id="2" name="Textfeld 1">
            <a:extLst>
              <a:ext uri="{FF2B5EF4-FFF2-40B4-BE49-F238E27FC236}">
                <a16:creationId xmlns:a16="http://schemas.microsoft.com/office/drawing/2014/main" id="{F01DEFC6-BA89-1947-6514-7ED495B38F3B}"/>
              </a:ext>
            </a:extLst>
          </p:cNvPr>
          <p:cNvSpPr txBox="1"/>
          <p:nvPr/>
        </p:nvSpPr>
        <p:spPr>
          <a:xfrm>
            <a:off x="356260" y="2132338"/>
            <a:ext cx="11077699" cy="4770537"/>
          </a:xfrm>
          <a:prstGeom prst="rect">
            <a:avLst/>
          </a:prstGeom>
          <a:noFill/>
        </p:spPr>
        <p:txBody>
          <a:bodyPr wrap="square" rtlCol="0">
            <a:spAutoFit/>
          </a:bodyPr>
          <a:lstStyle/>
          <a:p>
            <a:pPr marR="0">
              <a:spcBef>
                <a:spcPts val="0"/>
              </a:spcBef>
              <a:spcAft>
                <a:spcPts val="0"/>
              </a:spcAft>
            </a:pPr>
            <a:r>
              <a:rPr lang="de-CH" sz="1600" u="sng" dirty="0">
                <a:solidFill>
                  <a:srgbClr val="000000"/>
                </a:solidFill>
                <a:effectLst/>
                <a:latin typeface="Calibri" panose="020F0502020204030204" pitchFamily="34" charset="0"/>
                <a:cs typeface="Calibri" panose="020F0502020204030204" pitchFamily="34" charset="0"/>
              </a:rPr>
              <a:t>Bivariate Analyse:</a:t>
            </a:r>
          </a:p>
          <a:p>
            <a:pPr marR="0">
              <a:spcBef>
                <a:spcPts val="0"/>
              </a:spcBef>
              <a:spcAft>
                <a:spcPts val="0"/>
              </a:spcAft>
            </a:pPr>
            <a:endParaRPr lang="de-CH" sz="1600" u="sng" dirty="0">
              <a:latin typeface="Calibri" panose="020F0502020204030204" pitchFamily="34" charset="0"/>
              <a:cs typeface="Calibri" panose="020F0502020204030204" pitchFamily="34" charset="0"/>
            </a:endParaRPr>
          </a:p>
          <a:p>
            <a:pPr marR="0">
              <a:spcBef>
                <a:spcPts val="0"/>
              </a:spcBef>
              <a:spcAft>
                <a:spcPts val="0"/>
              </a:spcAft>
            </a:pPr>
            <a:r>
              <a:rPr lang="de-CH" sz="1600" u="sng" dirty="0">
                <a:solidFill>
                  <a:srgbClr val="000000"/>
                </a:solidFill>
                <a:effectLst/>
                <a:latin typeface="Calibri" panose="020F0502020204030204" pitchFamily="34" charset="0"/>
                <a:cs typeface="Calibri" panose="020F0502020204030204" pitchFamily="34" charset="0"/>
              </a:rPr>
              <a:t>Anzahl Jahre im Beruf zu…</a:t>
            </a:r>
          </a:p>
          <a:p>
            <a:pPr marR="0">
              <a:spcBef>
                <a:spcPts val="0"/>
              </a:spcBef>
              <a:spcAft>
                <a:spcPts val="0"/>
              </a:spcAft>
            </a:pPr>
            <a:endParaRPr lang="de-CH" sz="1600" dirty="0">
              <a:latin typeface="Calibri" panose="020F0502020204030204" pitchFamily="34" charset="0"/>
              <a:cs typeface="Calibri" panose="020F0502020204030204" pitchFamily="34" charset="0"/>
            </a:endParaRPr>
          </a:p>
          <a:p>
            <a:pPr marR="0">
              <a:spcBef>
                <a:spcPts val="0"/>
              </a:spcBef>
              <a:spcAft>
                <a:spcPts val="0"/>
              </a:spcAft>
            </a:pPr>
            <a:r>
              <a:rPr lang="de-CH" sz="1600" dirty="0">
                <a:solidFill>
                  <a:srgbClr val="000000"/>
                </a:solidFill>
                <a:effectLst/>
                <a:latin typeface="Calibri" panose="020F0502020204030204" pitchFamily="34" charset="0"/>
                <a:cs typeface="Calibri" panose="020F0502020204030204" pitchFamily="34" charset="0"/>
              </a:rPr>
              <a:t>«Wie oft verwenden Sie in Ihrem beruflichen Alltag…?»:</a:t>
            </a:r>
            <a:endParaRPr lang="de-CH" sz="1600" dirty="0">
              <a:latin typeface="Calibri" panose="020F0502020204030204" pitchFamily="34" charset="0"/>
              <a:cs typeface="Calibri" panose="020F0502020204030204" pitchFamily="34" charset="0"/>
            </a:endParaRPr>
          </a:p>
          <a:p>
            <a:pPr marL="171450" lvl="2" indent="-171450">
              <a:buFont typeface="Arial" panose="020B0604020202020204" pitchFamily="34" charset="0"/>
              <a:buChar char="•"/>
            </a:pPr>
            <a:r>
              <a:rPr lang="de-CH" sz="1600" dirty="0">
                <a:solidFill>
                  <a:srgbClr val="000000"/>
                </a:solidFill>
                <a:effectLst/>
                <a:latin typeface="Calibri" panose="020F0502020204030204" pitchFamily="34" charset="0"/>
                <a:cs typeface="Calibri" panose="020F0502020204030204" pitchFamily="34" charset="0"/>
              </a:rPr>
              <a:t>Dokumentation: keine signifikante Korrelation (Pearson: 0.91 bis -0.84)</a:t>
            </a:r>
          </a:p>
          <a:p>
            <a:pPr marL="171450" indent="-171450">
              <a:spcBef>
                <a:spcPts val="0"/>
              </a:spcBef>
              <a:spcAft>
                <a:spcPts val="0"/>
              </a:spcAft>
              <a:buFont typeface="Arial" panose="020B0604020202020204" pitchFamily="34" charset="0"/>
              <a:buChar char="•"/>
            </a:pPr>
            <a:r>
              <a:rPr lang="de-CH" sz="1600" dirty="0">
                <a:solidFill>
                  <a:srgbClr val="000000"/>
                </a:solidFill>
                <a:effectLst/>
                <a:latin typeface="Calibri" panose="020F0502020204030204" pitchFamily="34" charset="0"/>
                <a:cs typeface="Calibri" panose="020F0502020204030204" pitchFamily="34" charset="0"/>
              </a:rPr>
              <a:t>Videokonferenz-Software (z.B. Zoom): keine signifikante Korrelation (Pearson: 0.66 bis -0.74)</a:t>
            </a:r>
          </a:p>
          <a:p>
            <a:pPr marL="171450" indent="-171450">
              <a:spcBef>
                <a:spcPts val="0"/>
              </a:spcBef>
              <a:spcAft>
                <a:spcPts val="0"/>
              </a:spcAft>
              <a:buFont typeface="Arial" panose="020B0604020202020204" pitchFamily="34" charset="0"/>
              <a:buChar char="•"/>
            </a:pPr>
            <a:r>
              <a:rPr lang="de-CH" sz="1600" dirty="0">
                <a:solidFill>
                  <a:srgbClr val="000000"/>
                </a:solidFill>
                <a:effectLst/>
                <a:latin typeface="Calibri" panose="020F0502020204030204" pitchFamily="34" charset="0"/>
                <a:cs typeface="Calibri" panose="020F0502020204030204" pitchFamily="34" charset="0"/>
              </a:rPr>
              <a:t>Smartphone Applikationen: keine signifikante Korrelation (Pearson: -0.44 bis -0.253)</a:t>
            </a:r>
          </a:p>
          <a:p>
            <a:pPr marR="0">
              <a:spcBef>
                <a:spcPts val="0"/>
              </a:spcBef>
              <a:spcAft>
                <a:spcPts val="0"/>
              </a:spcAft>
            </a:pPr>
            <a:endParaRPr lang="de-CH" sz="1600" dirty="0">
              <a:latin typeface="Calibri" panose="020F0502020204030204" pitchFamily="34" charset="0"/>
              <a:cs typeface="Calibri" panose="020F0502020204030204" pitchFamily="34" charset="0"/>
            </a:endParaRPr>
          </a:p>
          <a:p>
            <a:pPr marR="0">
              <a:spcBef>
                <a:spcPts val="0"/>
              </a:spcBef>
              <a:spcAft>
                <a:spcPts val="0"/>
              </a:spcAft>
            </a:pPr>
            <a:r>
              <a:rPr lang="de-CH" sz="1600" dirty="0">
                <a:solidFill>
                  <a:srgbClr val="000000"/>
                </a:solidFill>
                <a:effectLst/>
                <a:latin typeface="Calibri" panose="020F0502020204030204" pitchFamily="34" charset="0"/>
                <a:cs typeface="Calibri" panose="020F0502020204030204" pitchFamily="34" charset="0"/>
              </a:rPr>
              <a:t>«Wie hilfreich fänden Sie eine digitale Seelsorge-Plattform (eine interaktive Website mit verschiedenen Funktionen und Angeboten)»?</a:t>
            </a:r>
            <a:endParaRPr lang="de-CH" sz="1600" dirty="0">
              <a:effectLst/>
              <a:latin typeface="Calibri" panose="020F0502020204030204" pitchFamily="34" charset="0"/>
              <a:cs typeface="Calibri" panose="020F0502020204030204" pitchFamily="34" charset="0"/>
            </a:endParaRPr>
          </a:p>
          <a:p>
            <a:pPr marL="171450" indent="-171450">
              <a:spcBef>
                <a:spcPts val="0"/>
              </a:spcBef>
              <a:spcAft>
                <a:spcPts val="0"/>
              </a:spcAft>
              <a:buFont typeface="Arial" panose="020B0604020202020204" pitchFamily="34" charset="0"/>
              <a:buChar char="•"/>
            </a:pPr>
            <a:r>
              <a:rPr lang="de-CH" sz="1600" dirty="0">
                <a:solidFill>
                  <a:srgbClr val="000000"/>
                </a:solidFill>
                <a:effectLst/>
                <a:latin typeface="Calibri" panose="020F0502020204030204" pitchFamily="34" charset="0"/>
                <a:cs typeface="Calibri" panose="020F0502020204030204" pitchFamily="34" charset="0"/>
              </a:rPr>
              <a:t>Einzige Signifikante Korrelation ist «auf der </a:t>
            </a:r>
            <a:r>
              <a:rPr lang="de-CH" sz="1600" dirty="0" err="1">
                <a:solidFill>
                  <a:srgbClr val="000000"/>
                </a:solidFill>
                <a:effectLst/>
                <a:latin typeface="Calibri" panose="020F0502020204030204" pitchFamily="34" charset="0"/>
                <a:cs typeface="Calibri" panose="020F0502020204030204" pitchFamily="34" charset="0"/>
              </a:rPr>
              <a:t>Patient:innen</a:t>
            </a:r>
            <a:r>
              <a:rPr lang="de-CH" sz="1600" dirty="0">
                <a:solidFill>
                  <a:srgbClr val="000000"/>
                </a:solidFill>
                <a:effectLst/>
                <a:latin typeface="Calibri" panose="020F0502020204030204" pitchFamily="34" charset="0"/>
                <a:cs typeface="Calibri" panose="020F0502020204030204" pitchFamily="34" charset="0"/>
              </a:rPr>
              <a:t> ein Feedback hinterlassen können» (Person -0.261), d.h. je länger im Dienst desto eher Feedbackavers (plausibel!).</a:t>
            </a:r>
          </a:p>
          <a:p>
            <a:pPr marL="171450" indent="-171450">
              <a:spcBef>
                <a:spcPts val="0"/>
              </a:spcBef>
              <a:spcAft>
                <a:spcPts val="0"/>
              </a:spcAft>
              <a:buFont typeface="Arial" panose="020B0604020202020204" pitchFamily="34" charset="0"/>
              <a:buChar char="•"/>
            </a:pPr>
            <a:endParaRPr lang="de-CH" sz="1600" dirty="0">
              <a:solidFill>
                <a:srgbClr val="000000"/>
              </a:solidFill>
              <a:effectLst/>
              <a:latin typeface="Calibri" panose="020F0502020204030204" pitchFamily="34" charset="0"/>
              <a:cs typeface="Calibri" panose="020F0502020204030204" pitchFamily="34" charset="0"/>
            </a:endParaRPr>
          </a:p>
          <a:p>
            <a:pPr marR="0">
              <a:spcBef>
                <a:spcPts val="0"/>
              </a:spcBef>
              <a:spcAft>
                <a:spcPts val="0"/>
              </a:spcAft>
            </a:pPr>
            <a:r>
              <a:rPr lang="de-CH" sz="1600" u="sng" dirty="0">
                <a:solidFill>
                  <a:srgbClr val="000000"/>
                </a:solidFill>
                <a:effectLst/>
                <a:latin typeface="Calibri" panose="020F0502020204030204" pitchFamily="34" charset="0"/>
                <a:cs typeface="Calibri" panose="020F0502020204030204" pitchFamily="34" charset="0"/>
              </a:rPr>
              <a:t>Schlussfolgerung:</a:t>
            </a:r>
            <a:endParaRPr lang="de-CH" sz="1600" dirty="0">
              <a:effectLst/>
              <a:latin typeface="Calibri" panose="020F0502020204030204" pitchFamily="34" charset="0"/>
              <a:cs typeface="Calibri" panose="020F0502020204030204" pitchFamily="34" charset="0"/>
            </a:endParaRPr>
          </a:p>
          <a:p>
            <a:pPr marR="0">
              <a:spcBef>
                <a:spcPts val="0"/>
              </a:spcBef>
              <a:spcAft>
                <a:spcPts val="0"/>
              </a:spcAft>
            </a:pPr>
            <a:r>
              <a:rPr lang="de-CH" sz="1600" dirty="0">
                <a:solidFill>
                  <a:srgbClr val="000000"/>
                </a:solidFill>
                <a:effectLst/>
                <a:latin typeface="Calibri" panose="020F0502020204030204" pitchFamily="34" charset="0"/>
                <a:cs typeface="Calibri" panose="020F0502020204030204" pitchFamily="34" charset="0"/>
              </a:rPr>
              <a:t>Es macht kaum einen Unterschied, ob jemand 2 oder 20 Berufsjahre hinter sich hat. Das scheint darauf hinzuweisen, dass in der Rezeption digitaler Tools kein Generationeneffekt ersichtlich ist: man verwendet sie kaum und findet sie kaum hilfreich, ob man nun alteingesessen oder frisch im Beruf ist. Man kann nicht eine "alte Generation" für mangelnde Rezeption von digitalen Tools verantwortlich machen; die Gründe müssen anderswo liegen.</a:t>
            </a:r>
            <a:endParaRPr lang="de-CH" sz="1600" dirty="0">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627064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9" name="Textfeld 8">
            <a:extLst>
              <a:ext uri="{FF2B5EF4-FFF2-40B4-BE49-F238E27FC236}">
                <a16:creationId xmlns:a16="http://schemas.microsoft.com/office/drawing/2014/main" id="{B221182B-EEE5-5084-E252-4A3ECBD10413}"/>
              </a:ext>
            </a:extLst>
          </p:cNvPr>
          <p:cNvSpPr txBox="1"/>
          <p:nvPr/>
        </p:nvSpPr>
        <p:spPr>
          <a:xfrm>
            <a:off x="356259" y="1325731"/>
            <a:ext cx="11483439" cy="630942"/>
          </a:xfrm>
          <a:prstGeom prst="rect">
            <a:avLst/>
          </a:prstGeom>
          <a:noFill/>
        </p:spPr>
        <p:txBody>
          <a:bodyPr wrap="square" rtlCol="0">
            <a:spAutoFit/>
          </a:bodyPr>
          <a:lstStyle/>
          <a:p>
            <a:r>
              <a:rPr lang="de-CH" sz="2400" b="1" dirty="0">
                <a:solidFill>
                  <a:srgbClr val="000000"/>
                </a:solidFill>
                <a:effectLst/>
                <a:latin typeface="Arial" panose="020B0604020202020204" pitchFamily="34" charset="0"/>
              </a:rPr>
              <a:t>Fazit</a:t>
            </a:r>
            <a:endParaRPr lang="de-CH" sz="1600" b="1" i="0" u="none" strike="noStrike" dirty="0">
              <a:solidFill>
                <a:srgbClr val="FF0000"/>
              </a:solidFill>
              <a:effectLst/>
              <a:latin typeface="Arial" panose="020B0604020202020204" pitchFamily="34" charset="0"/>
            </a:endParaRPr>
          </a:p>
          <a:p>
            <a:endParaRPr lang="en-GB" sz="1100" dirty="0"/>
          </a:p>
        </p:txBody>
      </p:sp>
      <p:sp>
        <p:nvSpPr>
          <p:cNvPr id="3" name="Textfeld 2">
            <a:extLst>
              <a:ext uri="{FF2B5EF4-FFF2-40B4-BE49-F238E27FC236}">
                <a16:creationId xmlns:a16="http://schemas.microsoft.com/office/drawing/2014/main" id="{3CBFAEAB-391B-1BBC-885F-5D357D82BCFD}"/>
              </a:ext>
            </a:extLst>
          </p:cNvPr>
          <p:cNvSpPr txBox="1"/>
          <p:nvPr/>
        </p:nvSpPr>
        <p:spPr>
          <a:xfrm>
            <a:off x="546409" y="1946673"/>
            <a:ext cx="11289331" cy="4154984"/>
          </a:xfrm>
          <a:prstGeom prst="rect">
            <a:avLst/>
          </a:prstGeom>
          <a:noFill/>
        </p:spPr>
        <p:txBody>
          <a:bodyPr wrap="square" rtlCol="0">
            <a:spAutoFit/>
          </a:bodyPr>
          <a:lstStyle/>
          <a:p>
            <a:pPr marL="285750" indent="-285750">
              <a:buFont typeface="Arial" panose="020B0604020202020204" pitchFamily="34" charset="0"/>
              <a:buChar char="•"/>
            </a:pPr>
            <a:r>
              <a:rPr lang="de-DE" sz="2400" dirty="0">
                <a:effectLst/>
                <a:latin typeface="Calibri" panose="020F0502020204030204" pitchFamily="34" charset="0"/>
                <a:ea typeface="Calibri" panose="020F0502020204030204" pitchFamily="34" charset="0"/>
                <a:cs typeface="Arial" panose="020B0604020202020204" pitchFamily="34" charset="0"/>
              </a:rPr>
              <a:t>Die Digitalisierung der klinikseelsorglichen Arbeit </a:t>
            </a:r>
            <a:r>
              <a:rPr lang="de-DE" sz="2400" b="1" dirty="0">
                <a:effectLst/>
                <a:latin typeface="Calibri" panose="020F0502020204030204" pitchFamily="34" charset="0"/>
                <a:ea typeface="Calibri" panose="020F0502020204030204" pitchFamily="34" charset="0"/>
                <a:cs typeface="Arial" panose="020B0604020202020204" pitchFamily="34" charset="0"/>
              </a:rPr>
              <a:t>schreitet rasch voran</a:t>
            </a:r>
            <a:r>
              <a:rPr lang="de-DE" sz="2400" dirty="0">
                <a:effectLst/>
                <a:latin typeface="Calibri" panose="020F0502020204030204" pitchFamily="34" charset="0"/>
                <a:ea typeface="Calibri" panose="020F0502020204030204" pitchFamily="34" charset="0"/>
                <a:cs typeface="Arial" panose="020B0604020202020204" pitchFamily="34" charset="0"/>
              </a:rPr>
              <a:t>, wie sich insbesondere im Bereich digitaler Dokumentation zeigt.</a:t>
            </a:r>
          </a:p>
          <a:p>
            <a:pPr marL="285750" indent="-285750">
              <a:buFont typeface="Arial" panose="020B0604020202020204" pitchFamily="34" charset="0"/>
              <a:buChar char="•"/>
            </a:pPr>
            <a:r>
              <a:rPr lang="de-DE" sz="2400" dirty="0">
                <a:latin typeface="Calibri" panose="020F0502020204030204" pitchFamily="34" charset="0"/>
                <a:ea typeface="Calibri" panose="020F0502020204030204" pitchFamily="34" charset="0"/>
                <a:cs typeface="Arial" panose="020B0604020202020204" pitchFamily="34" charset="0"/>
              </a:rPr>
              <a:t>Allerdings</a:t>
            </a:r>
            <a:r>
              <a:rPr lang="de-DE" sz="2400" dirty="0">
                <a:effectLst/>
                <a:latin typeface="Calibri" panose="020F0502020204030204" pitchFamily="34" charset="0"/>
                <a:ea typeface="Calibri" panose="020F0502020204030204" pitchFamily="34" charset="0"/>
                <a:cs typeface="Arial" panose="020B0604020202020204" pitchFamily="34" charset="0"/>
              </a:rPr>
              <a:t> steht die Mehrheit der befragten Seelsorgenden dieser Entwicklung </a:t>
            </a:r>
            <a:r>
              <a:rPr lang="de-DE" sz="2400" b="1" dirty="0">
                <a:effectLst/>
                <a:latin typeface="Calibri" panose="020F0502020204030204" pitchFamily="34" charset="0"/>
                <a:ea typeface="Calibri" panose="020F0502020204030204" pitchFamily="34" charset="0"/>
                <a:cs typeface="Arial" panose="020B0604020202020204" pitchFamily="34" charset="0"/>
              </a:rPr>
              <a:t>skeptisch bis ablehnend </a:t>
            </a:r>
            <a:r>
              <a:rPr lang="de-DE" sz="2400" dirty="0">
                <a:effectLst/>
                <a:latin typeface="Calibri" panose="020F0502020204030204" pitchFamily="34" charset="0"/>
                <a:ea typeface="Calibri" panose="020F0502020204030204" pitchFamily="34" charset="0"/>
                <a:cs typeface="Arial" panose="020B0604020202020204" pitchFamily="34" charset="0"/>
              </a:rPr>
              <a:t>gegenüber.</a:t>
            </a:r>
          </a:p>
          <a:p>
            <a:pPr marL="285750" indent="-285750">
              <a:buFont typeface="Arial" panose="020B0604020202020204" pitchFamily="34" charset="0"/>
              <a:buChar char="•"/>
            </a:pPr>
            <a:r>
              <a:rPr lang="de-DE" sz="2400" dirty="0">
                <a:effectLst/>
                <a:latin typeface="Calibri" panose="020F0502020204030204" pitchFamily="34" charset="0"/>
                <a:ea typeface="Calibri" panose="020F0502020204030204" pitchFamily="34" charset="0"/>
                <a:cs typeface="Arial" panose="020B0604020202020204" pitchFamily="34" charset="0"/>
              </a:rPr>
              <a:t>Im </a:t>
            </a:r>
            <a:r>
              <a:rPr lang="de-DE" sz="2400" b="1" dirty="0">
                <a:effectLst/>
                <a:latin typeface="Calibri" panose="020F0502020204030204" pitchFamily="34" charset="0"/>
                <a:ea typeface="Calibri" panose="020F0502020204030204" pitchFamily="34" charset="0"/>
                <a:cs typeface="Arial" panose="020B0604020202020204" pitchFamily="34" charset="0"/>
              </a:rPr>
              <a:t>Gesundheitswesen der Zukunft </a:t>
            </a:r>
            <a:r>
              <a:rPr lang="de-DE" sz="2400" dirty="0">
                <a:effectLst/>
                <a:latin typeface="Calibri" panose="020F0502020204030204" pitchFamily="34" charset="0"/>
                <a:ea typeface="Calibri" panose="020F0502020204030204" pitchFamily="34" charset="0"/>
                <a:cs typeface="Arial" panose="020B0604020202020204" pitchFamily="34" charset="0"/>
              </a:rPr>
              <a:t>wird in hohem Masse digital kommuniziert werden </a:t>
            </a:r>
          </a:p>
          <a:p>
            <a:pPr marL="285750" indent="-285750">
              <a:buFont typeface="Arial" panose="020B0604020202020204" pitchFamily="34" charset="0"/>
              <a:buChar char="•"/>
            </a:pPr>
            <a:r>
              <a:rPr lang="de-DE" sz="2400" dirty="0">
                <a:effectLst/>
                <a:latin typeface="Calibri" panose="020F0502020204030204" pitchFamily="34" charset="0"/>
                <a:ea typeface="Calibri" panose="020F0502020204030204" pitchFamily="34" charset="0"/>
                <a:cs typeface="Arial" panose="020B0604020202020204" pitchFamily="34" charset="0"/>
              </a:rPr>
              <a:t>Diese Entwicklung bring </a:t>
            </a:r>
            <a:r>
              <a:rPr lang="de-DE" sz="2400" b="1" dirty="0">
                <a:effectLst/>
                <a:latin typeface="Calibri" panose="020F0502020204030204" pitchFamily="34" charset="0"/>
                <a:ea typeface="Calibri" panose="020F0502020204030204" pitchFamily="34" charset="0"/>
                <a:cs typeface="Arial" panose="020B0604020202020204" pitchFamily="34" charset="0"/>
              </a:rPr>
              <a:t>neben Herausforderungen auch Chancen </a:t>
            </a:r>
            <a:r>
              <a:rPr lang="de-DE" sz="2400" dirty="0">
                <a:effectLst/>
                <a:latin typeface="Calibri" panose="020F0502020204030204" pitchFamily="34" charset="0"/>
                <a:ea typeface="Calibri" panose="020F0502020204030204" pitchFamily="34" charset="0"/>
                <a:cs typeface="Arial" panose="020B0604020202020204" pitchFamily="34" charset="0"/>
              </a:rPr>
              <a:t>für die Seelsorge mit sich </a:t>
            </a:r>
          </a:p>
          <a:p>
            <a:pPr marL="285750" indent="-285750">
              <a:buFont typeface="Arial" panose="020B0604020202020204" pitchFamily="34" charset="0"/>
              <a:buChar char="•"/>
            </a:pPr>
            <a:r>
              <a:rPr lang="de-DE" sz="2400" dirty="0">
                <a:latin typeface="Calibri" panose="020F0502020204030204" pitchFamily="34" charset="0"/>
                <a:ea typeface="Calibri" panose="020F0502020204030204" pitchFamily="34" charset="0"/>
                <a:cs typeface="Arial" panose="020B0604020202020204" pitchFamily="34" charset="0"/>
              </a:rPr>
              <a:t>Wie können Seelsorgende </a:t>
            </a:r>
            <a:r>
              <a:rPr lang="de-DE" sz="2400" dirty="0">
                <a:effectLst/>
                <a:latin typeface="Calibri" panose="020F0502020204030204" pitchFamily="34" charset="0"/>
                <a:ea typeface="Calibri" panose="020F0502020204030204" pitchFamily="34" charset="0"/>
                <a:cs typeface="Arial" panose="020B0604020202020204" pitchFamily="34" charset="0"/>
              </a:rPr>
              <a:t>dazu motiviert und befähigt werden könnte, den digitalen Wandel aktiv </a:t>
            </a:r>
            <a:r>
              <a:rPr lang="de-DE" sz="2400" b="1" dirty="0">
                <a:effectLst/>
                <a:latin typeface="Calibri" panose="020F0502020204030204" pitchFamily="34" charset="0"/>
                <a:ea typeface="Calibri" panose="020F0502020204030204" pitchFamily="34" charset="0"/>
                <a:cs typeface="Arial" panose="020B0604020202020204" pitchFamily="34" charset="0"/>
              </a:rPr>
              <a:t>mitzugestalten</a:t>
            </a:r>
            <a:r>
              <a:rPr lang="de-DE" sz="2400" dirty="0">
                <a:effectLst/>
                <a:latin typeface="Calibri" panose="020F0502020204030204" pitchFamily="34" charset="0"/>
                <a:ea typeface="Calibri" panose="020F0502020204030204" pitchFamily="34" charset="0"/>
                <a:cs typeface="Arial" panose="020B0604020202020204" pitchFamily="34" charset="0"/>
              </a:rPr>
              <a:t>? </a:t>
            </a:r>
          </a:p>
          <a:p>
            <a:pPr marL="285750" indent="-285750">
              <a:buFont typeface="Arial" panose="020B0604020202020204" pitchFamily="34" charset="0"/>
              <a:buChar char="•"/>
            </a:pPr>
            <a:r>
              <a:rPr lang="de-DE" sz="2400" b="1" dirty="0">
                <a:effectLst/>
                <a:latin typeface="Calibri" panose="020F0502020204030204" pitchFamily="34" charset="0"/>
                <a:ea typeface="Calibri" panose="020F0502020204030204" pitchFamily="34" charset="0"/>
                <a:cs typeface="Arial" panose="020B0604020202020204" pitchFamily="34" charset="0"/>
              </a:rPr>
              <a:t>Desiderat</a:t>
            </a:r>
            <a:r>
              <a:rPr lang="de-DE" sz="2400" dirty="0">
                <a:effectLst/>
                <a:latin typeface="Calibri" panose="020F0502020204030204" pitchFamily="34" charset="0"/>
                <a:ea typeface="Calibri" panose="020F0502020204030204" pitchFamily="34" charset="0"/>
                <a:cs typeface="Arial" panose="020B0604020202020204" pitchFamily="34" charset="0"/>
              </a:rPr>
              <a:t> an Aus- und Weiterbildungsangeboten zu digitalen Seelsorgepraktiken sowie an Pionierprojekten</a:t>
            </a:r>
            <a:endParaRPr lang="en-GB" sz="1600" dirty="0"/>
          </a:p>
        </p:txBody>
      </p:sp>
    </p:spTree>
    <p:extLst>
      <p:ext uri="{BB962C8B-B14F-4D97-AF65-F5344CB8AC3E}">
        <p14:creationId xmlns:p14="http://schemas.microsoft.com/office/powerpoint/2010/main" val="1853341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4" name="Textfeld 3">
            <a:extLst>
              <a:ext uri="{FF2B5EF4-FFF2-40B4-BE49-F238E27FC236}">
                <a16:creationId xmlns:a16="http://schemas.microsoft.com/office/drawing/2014/main" id="{378340CE-61F0-CD2D-A250-E33063893450}"/>
              </a:ext>
            </a:extLst>
          </p:cNvPr>
          <p:cNvSpPr txBox="1"/>
          <p:nvPr/>
        </p:nvSpPr>
        <p:spPr>
          <a:xfrm>
            <a:off x="393539" y="1197716"/>
            <a:ext cx="3175869" cy="461665"/>
          </a:xfrm>
          <a:prstGeom prst="rect">
            <a:avLst/>
          </a:prstGeom>
          <a:noFill/>
        </p:spPr>
        <p:txBody>
          <a:bodyPr wrap="none" rtlCol="0">
            <a:spAutoFit/>
          </a:bodyPr>
          <a:lstStyle/>
          <a:p>
            <a:r>
              <a:rPr lang="de-CH" sz="2400" b="1" dirty="0"/>
              <a:t>Angaben zur Person</a:t>
            </a:r>
          </a:p>
        </p:txBody>
      </p:sp>
      <p:graphicFrame>
        <p:nvGraphicFramePr>
          <p:cNvPr id="8" name="Tabelle 7">
            <a:extLst>
              <a:ext uri="{FF2B5EF4-FFF2-40B4-BE49-F238E27FC236}">
                <a16:creationId xmlns:a16="http://schemas.microsoft.com/office/drawing/2014/main" id="{F8157931-4342-C4E0-BEB8-858F891A3D44}"/>
              </a:ext>
            </a:extLst>
          </p:cNvPr>
          <p:cNvGraphicFramePr>
            <a:graphicFrameLocks noGrp="1"/>
          </p:cNvGraphicFramePr>
          <p:nvPr>
            <p:extLst>
              <p:ext uri="{D42A27DB-BD31-4B8C-83A1-F6EECF244321}">
                <p14:modId xmlns:p14="http://schemas.microsoft.com/office/powerpoint/2010/main" val="165664343"/>
              </p:ext>
            </p:extLst>
          </p:nvPr>
        </p:nvGraphicFramePr>
        <p:xfrm>
          <a:off x="1158591" y="3829239"/>
          <a:ext cx="3981691" cy="1920240"/>
        </p:xfrm>
        <a:graphic>
          <a:graphicData uri="http://schemas.openxmlformats.org/drawingml/2006/table">
            <a:tbl>
              <a:tblPr>
                <a:tableStyleId>{9D7B26C5-4107-4FEC-AEDC-1716B250A1EF}</a:tableStyleId>
              </a:tblPr>
              <a:tblGrid>
                <a:gridCol w="3033817">
                  <a:extLst>
                    <a:ext uri="{9D8B030D-6E8A-4147-A177-3AD203B41FA5}">
                      <a16:colId xmlns:a16="http://schemas.microsoft.com/office/drawing/2014/main" val="2792484575"/>
                    </a:ext>
                  </a:extLst>
                </a:gridCol>
                <a:gridCol w="947874">
                  <a:extLst>
                    <a:ext uri="{9D8B030D-6E8A-4147-A177-3AD203B41FA5}">
                      <a16:colId xmlns:a16="http://schemas.microsoft.com/office/drawing/2014/main" val="1546735887"/>
                    </a:ext>
                  </a:extLst>
                </a:gridCol>
              </a:tblGrid>
              <a:tr h="165100">
                <a:tc gridSpan="2">
                  <a:txBody>
                    <a:bodyPr/>
                    <a:lstStyle/>
                    <a:p>
                      <a:pPr algn="l" fontAlgn="b"/>
                      <a:r>
                        <a:rPr lang="de-CH" sz="1400" b="1" u="none" strike="noStrike" dirty="0">
                          <a:effectLst/>
                        </a:rPr>
                        <a:t>Seelsorgliche Berufserfahrung in Gesundheitsinstitutionen (in Jahren)</a:t>
                      </a:r>
                      <a:endParaRPr lang="de-CH" sz="1400" b="1" i="0" u="none" strike="noStrike" dirty="0">
                        <a:effectLst/>
                        <a:latin typeface="Arial" panose="020B0604020202020204" pitchFamily="34" charset="0"/>
                      </a:endParaRPr>
                    </a:p>
                  </a:txBody>
                  <a:tcPr marL="0" marR="0" marT="0" marB="0" anchor="b"/>
                </a:tc>
                <a:tc hMerge="1">
                  <a:txBody>
                    <a:bodyPr/>
                    <a:lstStyle/>
                    <a:p>
                      <a:endParaRPr lang="en-GB"/>
                    </a:p>
                  </a:txBody>
                  <a:tcPr/>
                </a:tc>
                <a:extLst>
                  <a:ext uri="{0D108BD9-81ED-4DB2-BD59-A6C34878D82A}">
                    <a16:rowId xmlns:a16="http://schemas.microsoft.com/office/drawing/2014/main" val="4162502808"/>
                  </a:ext>
                </a:extLst>
              </a:tr>
              <a:tr h="165100">
                <a:tc>
                  <a:txBody>
                    <a:bodyPr/>
                    <a:lstStyle/>
                    <a:p>
                      <a:pPr algn="l" fontAlgn="b"/>
                      <a:r>
                        <a:rPr lang="de-CH" sz="1400" u="none" strike="noStrike" dirty="0">
                          <a:effectLst/>
                        </a:rPr>
                        <a:t>Summe</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1046.5</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621674675"/>
                  </a:ext>
                </a:extLst>
              </a:tr>
              <a:tr h="165100">
                <a:tc>
                  <a:txBody>
                    <a:bodyPr/>
                    <a:lstStyle/>
                    <a:p>
                      <a:pPr algn="l" fontAlgn="b"/>
                      <a:r>
                        <a:rPr lang="de-CH" sz="1400" u="none" strike="noStrike">
                          <a:effectLst/>
                        </a:rPr>
                        <a:t>Durchschnitt</a:t>
                      </a:r>
                      <a:endParaRPr lang="de-CH" sz="1400" b="0" i="0" u="none" strike="noStrike">
                        <a:effectLst/>
                        <a:latin typeface="Arial" panose="020B0604020202020204" pitchFamily="34" charset="0"/>
                      </a:endParaRPr>
                    </a:p>
                  </a:txBody>
                  <a:tcPr marL="0" marR="0" marT="0" marB="0" anchor="b"/>
                </a:tc>
                <a:tc>
                  <a:txBody>
                    <a:bodyPr/>
                    <a:lstStyle/>
                    <a:p>
                      <a:pPr algn="r" fontAlgn="b"/>
                      <a:r>
                        <a:rPr lang="de-CH" sz="1400" u="none" strike="noStrike" dirty="0">
                          <a:effectLst/>
                        </a:rPr>
                        <a:t>12.76</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770208217"/>
                  </a:ext>
                </a:extLst>
              </a:tr>
              <a:tr h="165100">
                <a:tc>
                  <a:txBody>
                    <a:bodyPr/>
                    <a:lstStyle/>
                    <a:p>
                      <a:pPr algn="l" fontAlgn="b"/>
                      <a:r>
                        <a:rPr lang="de-CH" sz="1400" u="none" strike="noStrike" dirty="0">
                          <a:effectLst/>
                        </a:rPr>
                        <a:t>Minimum</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a:effectLst/>
                        </a:rPr>
                        <a:t>1</a:t>
                      </a:r>
                      <a:endParaRPr lang="de-CH" sz="14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3159569100"/>
                  </a:ext>
                </a:extLst>
              </a:tr>
              <a:tr h="165100">
                <a:tc>
                  <a:txBody>
                    <a:bodyPr/>
                    <a:lstStyle/>
                    <a:p>
                      <a:pPr algn="l" fontAlgn="b"/>
                      <a:r>
                        <a:rPr lang="de-CH" sz="1400" u="none" strike="noStrike">
                          <a:effectLst/>
                        </a:rPr>
                        <a:t>1ter Viertelwert (Q1 unteres Quartil)</a:t>
                      </a:r>
                      <a:endParaRPr lang="de-CH" sz="1400" b="0" i="0" u="none" strike="noStrike">
                        <a:effectLst/>
                        <a:latin typeface="Arial" panose="020B0604020202020204" pitchFamily="34" charset="0"/>
                      </a:endParaRPr>
                    </a:p>
                  </a:txBody>
                  <a:tcPr marL="0" marR="0" marT="0" marB="0" anchor="b"/>
                </a:tc>
                <a:tc>
                  <a:txBody>
                    <a:bodyPr/>
                    <a:lstStyle/>
                    <a:p>
                      <a:pPr algn="r" fontAlgn="b"/>
                      <a:r>
                        <a:rPr lang="de-CH" sz="1400" u="none" strike="noStrike">
                          <a:effectLst/>
                        </a:rPr>
                        <a:t>5.75</a:t>
                      </a:r>
                      <a:endParaRPr lang="de-CH" sz="14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2073916192"/>
                  </a:ext>
                </a:extLst>
              </a:tr>
              <a:tr h="165100">
                <a:tc>
                  <a:txBody>
                    <a:bodyPr/>
                    <a:lstStyle/>
                    <a:p>
                      <a:pPr algn="l" fontAlgn="b"/>
                      <a:r>
                        <a:rPr lang="de-CH" sz="1400" u="none" strike="noStrike" dirty="0">
                          <a:effectLst/>
                        </a:rPr>
                        <a:t>2ter Viertelwert (Mittleres Quartil)</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a:effectLst/>
                        </a:rPr>
                        <a:t>10</a:t>
                      </a:r>
                      <a:endParaRPr lang="de-CH" sz="14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2680170147"/>
                  </a:ext>
                </a:extLst>
              </a:tr>
              <a:tr h="165100">
                <a:tc>
                  <a:txBody>
                    <a:bodyPr/>
                    <a:lstStyle/>
                    <a:p>
                      <a:pPr algn="l" fontAlgn="b"/>
                      <a:r>
                        <a:rPr lang="de-CH" sz="1400" u="none" strike="noStrike">
                          <a:effectLst/>
                        </a:rPr>
                        <a:t>3ter Viertelwert (Q3 Oberes Quartil)</a:t>
                      </a:r>
                      <a:endParaRPr lang="de-CH" sz="1400" b="0" i="0" u="none" strike="noStrike">
                        <a:effectLst/>
                        <a:latin typeface="Arial" panose="020B0604020202020204" pitchFamily="34" charset="0"/>
                      </a:endParaRPr>
                    </a:p>
                  </a:txBody>
                  <a:tcPr marL="0" marR="0" marT="0" marB="0" anchor="b"/>
                </a:tc>
                <a:tc>
                  <a:txBody>
                    <a:bodyPr/>
                    <a:lstStyle/>
                    <a:p>
                      <a:pPr algn="r" fontAlgn="b"/>
                      <a:r>
                        <a:rPr lang="de-CH" sz="1400" u="none" strike="noStrike">
                          <a:effectLst/>
                        </a:rPr>
                        <a:t>17.25</a:t>
                      </a:r>
                      <a:endParaRPr lang="de-CH" sz="14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817411901"/>
                  </a:ext>
                </a:extLst>
              </a:tr>
              <a:tr h="165100">
                <a:tc>
                  <a:txBody>
                    <a:bodyPr/>
                    <a:lstStyle/>
                    <a:p>
                      <a:pPr algn="l" fontAlgn="b"/>
                      <a:r>
                        <a:rPr lang="de-CH" sz="1400" u="none" strike="noStrike">
                          <a:effectLst/>
                        </a:rPr>
                        <a:t>Maximum</a:t>
                      </a:r>
                      <a:endParaRPr lang="de-CH" sz="1400" b="0" i="0" u="none" strike="noStrike">
                        <a:effectLst/>
                        <a:latin typeface="Arial" panose="020B0604020202020204" pitchFamily="34" charset="0"/>
                      </a:endParaRPr>
                    </a:p>
                  </a:txBody>
                  <a:tcPr marL="0" marR="0" marT="0" marB="0" anchor="b"/>
                </a:tc>
                <a:tc>
                  <a:txBody>
                    <a:bodyPr/>
                    <a:lstStyle/>
                    <a:p>
                      <a:pPr algn="r" fontAlgn="b"/>
                      <a:r>
                        <a:rPr lang="de-CH" sz="1400" u="none" strike="noStrike" dirty="0">
                          <a:effectLst/>
                        </a:rPr>
                        <a:t>66</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2042660234"/>
                  </a:ext>
                </a:extLst>
              </a:tr>
            </a:tbl>
          </a:graphicData>
        </a:graphic>
      </p:graphicFrame>
      <p:graphicFrame>
        <p:nvGraphicFramePr>
          <p:cNvPr id="9" name="Tabelle 8">
            <a:extLst>
              <a:ext uri="{FF2B5EF4-FFF2-40B4-BE49-F238E27FC236}">
                <a16:creationId xmlns:a16="http://schemas.microsoft.com/office/drawing/2014/main" id="{8DB9301E-5800-5E67-B231-5352EF87DB7D}"/>
              </a:ext>
            </a:extLst>
          </p:cNvPr>
          <p:cNvGraphicFramePr>
            <a:graphicFrameLocks noGrp="1"/>
          </p:cNvGraphicFramePr>
          <p:nvPr>
            <p:extLst>
              <p:ext uri="{D42A27DB-BD31-4B8C-83A1-F6EECF244321}">
                <p14:modId xmlns:p14="http://schemas.microsoft.com/office/powerpoint/2010/main" val="3494972046"/>
              </p:ext>
            </p:extLst>
          </p:nvPr>
        </p:nvGraphicFramePr>
        <p:xfrm>
          <a:off x="1158592" y="1811005"/>
          <a:ext cx="3981691" cy="1706880"/>
        </p:xfrm>
        <a:graphic>
          <a:graphicData uri="http://schemas.openxmlformats.org/drawingml/2006/table">
            <a:tbl>
              <a:tblPr>
                <a:tableStyleId>{9D7B26C5-4107-4FEC-AEDC-1716B250A1EF}</a:tableStyleId>
              </a:tblPr>
              <a:tblGrid>
                <a:gridCol w="2522853">
                  <a:extLst>
                    <a:ext uri="{9D8B030D-6E8A-4147-A177-3AD203B41FA5}">
                      <a16:colId xmlns:a16="http://schemas.microsoft.com/office/drawing/2014/main" val="328810077"/>
                    </a:ext>
                  </a:extLst>
                </a:gridCol>
                <a:gridCol w="1458838">
                  <a:extLst>
                    <a:ext uri="{9D8B030D-6E8A-4147-A177-3AD203B41FA5}">
                      <a16:colId xmlns:a16="http://schemas.microsoft.com/office/drawing/2014/main" val="1195925368"/>
                    </a:ext>
                  </a:extLst>
                </a:gridCol>
              </a:tblGrid>
              <a:tr h="165100">
                <a:tc>
                  <a:txBody>
                    <a:bodyPr/>
                    <a:lstStyle/>
                    <a:p>
                      <a:pPr algn="l" fontAlgn="b"/>
                      <a:r>
                        <a:rPr lang="de-CH" sz="1400" b="1" u="none" strike="noStrike" dirty="0">
                          <a:effectLst/>
                        </a:rPr>
                        <a:t>Arbeitsort (Mehrfachnennung möglich)</a:t>
                      </a:r>
                      <a:endParaRPr lang="de-CH" sz="1400" b="1" i="0" u="none" strike="noStrike" dirty="0">
                        <a:effectLst/>
                        <a:latin typeface="Arial" panose="020B0604020202020204" pitchFamily="34" charset="0"/>
                      </a:endParaRPr>
                    </a:p>
                  </a:txBody>
                  <a:tcPr marL="0" marR="0" marT="0" marB="0" anchor="b"/>
                </a:tc>
                <a:tc>
                  <a:txBody>
                    <a:bodyPr/>
                    <a:lstStyle/>
                    <a:p>
                      <a:pPr algn="l" fontAlgn="b"/>
                      <a:endParaRPr lang="de-CH" sz="14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2311849040"/>
                  </a:ext>
                </a:extLst>
              </a:tr>
              <a:tr h="165100">
                <a:tc>
                  <a:txBody>
                    <a:bodyPr/>
                    <a:lstStyle/>
                    <a:p>
                      <a:pPr algn="l" fontAlgn="b"/>
                      <a:r>
                        <a:rPr lang="de-CH" sz="1400" u="none" strike="noStrike" dirty="0">
                          <a:effectLst/>
                        </a:rPr>
                        <a:t>Spital</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80.95%</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958702084"/>
                  </a:ext>
                </a:extLst>
              </a:tr>
              <a:tr h="165100">
                <a:tc>
                  <a:txBody>
                    <a:bodyPr/>
                    <a:lstStyle/>
                    <a:p>
                      <a:pPr algn="l" fontAlgn="b"/>
                      <a:r>
                        <a:rPr lang="de-CH" sz="1400" u="none" strike="noStrike" dirty="0">
                          <a:effectLst/>
                        </a:rPr>
                        <a:t>Psychiatrie</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a:effectLst/>
                        </a:rPr>
                        <a:t>19.05%</a:t>
                      </a:r>
                      <a:endParaRPr lang="de-CH" sz="14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2359570887"/>
                  </a:ext>
                </a:extLst>
              </a:tr>
              <a:tr h="165100">
                <a:tc>
                  <a:txBody>
                    <a:bodyPr/>
                    <a:lstStyle/>
                    <a:p>
                      <a:pPr algn="l" fontAlgn="b"/>
                      <a:r>
                        <a:rPr lang="de-CH" sz="1400" u="none" strike="noStrike" dirty="0">
                          <a:effectLst/>
                        </a:rPr>
                        <a:t>Hospiz</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2.38%</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3666241436"/>
                  </a:ext>
                </a:extLst>
              </a:tr>
              <a:tr h="165100">
                <a:tc>
                  <a:txBody>
                    <a:bodyPr/>
                    <a:lstStyle/>
                    <a:p>
                      <a:pPr algn="l" fontAlgn="b"/>
                      <a:r>
                        <a:rPr lang="de-CH" sz="1400" u="none" strike="noStrike" dirty="0">
                          <a:effectLst/>
                        </a:rPr>
                        <a:t>Altersheim</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a:effectLst/>
                        </a:rPr>
                        <a:t>14.29%</a:t>
                      </a:r>
                      <a:endParaRPr lang="de-CH" sz="14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2230805215"/>
                  </a:ext>
                </a:extLst>
              </a:tr>
              <a:tr h="165100">
                <a:tc>
                  <a:txBody>
                    <a:bodyPr/>
                    <a:lstStyle/>
                    <a:p>
                      <a:pPr algn="l" fontAlgn="b"/>
                      <a:r>
                        <a:rPr lang="de-CH" sz="1400" u="none" strike="noStrike" dirty="0">
                          <a:effectLst/>
                        </a:rPr>
                        <a:t>Ambulante Palliativversorgung</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a:effectLst/>
                        </a:rPr>
                        <a:t>2.38%</a:t>
                      </a:r>
                      <a:endParaRPr lang="de-CH" sz="14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09051271"/>
                  </a:ext>
                </a:extLst>
              </a:tr>
              <a:tr h="165100">
                <a:tc>
                  <a:txBody>
                    <a:bodyPr/>
                    <a:lstStyle/>
                    <a:p>
                      <a:pPr algn="l" fontAlgn="b"/>
                      <a:r>
                        <a:rPr lang="de-CH" sz="1400" u="none" strike="noStrike" dirty="0">
                          <a:effectLst/>
                        </a:rPr>
                        <a:t>Andere</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14.29%</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2999796825"/>
                  </a:ext>
                </a:extLst>
              </a:tr>
            </a:tbl>
          </a:graphicData>
        </a:graphic>
      </p:graphicFrame>
      <p:graphicFrame>
        <p:nvGraphicFramePr>
          <p:cNvPr id="14" name="Tabelle 13">
            <a:extLst>
              <a:ext uri="{FF2B5EF4-FFF2-40B4-BE49-F238E27FC236}">
                <a16:creationId xmlns:a16="http://schemas.microsoft.com/office/drawing/2014/main" id="{1D742231-4F98-59FE-8E03-5DB02871D50A}"/>
              </a:ext>
            </a:extLst>
          </p:cNvPr>
          <p:cNvGraphicFramePr>
            <a:graphicFrameLocks noGrp="1"/>
          </p:cNvGraphicFramePr>
          <p:nvPr>
            <p:extLst>
              <p:ext uri="{D42A27DB-BD31-4B8C-83A1-F6EECF244321}">
                <p14:modId xmlns:p14="http://schemas.microsoft.com/office/powerpoint/2010/main" val="1368983877"/>
              </p:ext>
            </p:extLst>
          </p:nvPr>
        </p:nvGraphicFramePr>
        <p:xfrm>
          <a:off x="5578140" y="1197716"/>
          <a:ext cx="3626734" cy="5239228"/>
        </p:xfrm>
        <a:graphic>
          <a:graphicData uri="http://schemas.openxmlformats.org/drawingml/2006/table">
            <a:tbl>
              <a:tblPr>
                <a:tableStyleId>{9D7B26C5-4107-4FEC-AEDC-1716B250A1EF}</a:tableStyleId>
              </a:tblPr>
              <a:tblGrid>
                <a:gridCol w="2231837">
                  <a:extLst>
                    <a:ext uri="{9D8B030D-6E8A-4147-A177-3AD203B41FA5}">
                      <a16:colId xmlns:a16="http://schemas.microsoft.com/office/drawing/2014/main" val="1039781029"/>
                    </a:ext>
                  </a:extLst>
                </a:gridCol>
                <a:gridCol w="1394897">
                  <a:extLst>
                    <a:ext uri="{9D8B030D-6E8A-4147-A177-3AD203B41FA5}">
                      <a16:colId xmlns:a16="http://schemas.microsoft.com/office/drawing/2014/main" val="873455757"/>
                    </a:ext>
                  </a:extLst>
                </a:gridCol>
              </a:tblGrid>
              <a:tr h="247518">
                <a:tc gridSpan="2">
                  <a:txBody>
                    <a:bodyPr/>
                    <a:lstStyle/>
                    <a:p>
                      <a:pPr algn="l" fontAlgn="b"/>
                      <a:r>
                        <a:rPr lang="de-CH" sz="1100" b="1" u="none" strike="noStrike" dirty="0">
                          <a:effectLst/>
                        </a:rPr>
                        <a:t>Kanton ihrer Anstellung. Wenn Sie in mehreren Kantonen arbeiten, wählen Sie denjenigen aus, in dem Sie schwerpunktmässig tätig sind.</a:t>
                      </a:r>
                      <a:endParaRPr lang="de-CH" sz="1100" b="1" i="0" u="none" strike="noStrike" dirty="0">
                        <a:effectLst/>
                        <a:latin typeface="Arial" panose="020B0604020202020204" pitchFamily="34" charset="0"/>
                      </a:endParaRPr>
                    </a:p>
                  </a:txBody>
                  <a:tcPr marL="7501" marR="7501" marT="7501" marB="0" anchor="b"/>
                </a:tc>
                <a:tc hMerge="1">
                  <a:txBody>
                    <a:bodyPr/>
                    <a:lstStyle/>
                    <a:p>
                      <a:endParaRPr lang="en-GB"/>
                    </a:p>
                  </a:txBody>
                  <a:tcPr/>
                </a:tc>
                <a:extLst>
                  <a:ext uri="{0D108BD9-81ED-4DB2-BD59-A6C34878D82A}">
                    <a16:rowId xmlns:a16="http://schemas.microsoft.com/office/drawing/2014/main" val="3093816222"/>
                  </a:ext>
                </a:extLst>
              </a:tr>
              <a:tr h="130010">
                <a:tc>
                  <a:txBody>
                    <a:bodyPr/>
                    <a:lstStyle/>
                    <a:p>
                      <a:pPr algn="l" fontAlgn="b"/>
                      <a:r>
                        <a:rPr lang="de-CH" sz="1100" u="none" strike="noStrike" dirty="0">
                          <a:effectLst/>
                        </a:rPr>
                        <a:t>Aargau </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dirty="0">
                          <a:effectLst/>
                        </a:rPr>
                        <a:t>13.10%</a:t>
                      </a:r>
                      <a:endParaRPr lang="de-CH" sz="1100" b="0" i="0" u="none" strike="noStrike" dirty="0">
                        <a:effectLst/>
                        <a:latin typeface="Arial" panose="020B0604020202020204" pitchFamily="34" charset="0"/>
                      </a:endParaRPr>
                    </a:p>
                  </a:txBody>
                  <a:tcPr marL="7501" marR="7501" marT="7501" marB="0" anchor="b"/>
                </a:tc>
                <a:extLst>
                  <a:ext uri="{0D108BD9-81ED-4DB2-BD59-A6C34878D82A}">
                    <a16:rowId xmlns:a16="http://schemas.microsoft.com/office/drawing/2014/main" val="2576637620"/>
                  </a:ext>
                </a:extLst>
              </a:tr>
              <a:tr h="130010">
                <a:tc>
                  <a:txBody>
                    <a:bodyPr/>
                    <a:lstStyle/>
                    <a:p>
                      <a:pPr algn="l" fontAlgn="b"/>
                      <a:r>
                        <a:rPr lang="de-CH" sz="1100" u="none" strike="noStrike" dirty="0">
                          <a:effectLst/>
                        </a:rPr>
                        <a:t>Appenzell </a:t>
                      </a:r>
                      <a:r>
                        <a:rPr lang="de-CH" sz="1100" u="none" strike="noStrike" dirty="0" err="1">
                          <a:effectLst/>
                        </a:rPr>
                        <a:t>Ausserrrhoden</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0.00%</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3653411255"/>
                  </a:ext>
                </a:extLst>
              </a:tr>
              <a:tr h="130010">
                <a:tc>
                  <a:txBody>
                    <a:bodyPr/>
                    <a:lstStyle/>
                    <a:p>
                      <a:pPr algn="l" fontAlgn="b"/>
                      <a:r>
                        <a:rPr lang="de-CH" sz="1100" u="none" strike="noStrike" dirty="0">
                          <a:effectLst/>
                        </a:rPr>
                        <a:t>Appenzell Innerrhoden</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0.00%</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2695635770"/>
                  </a:ext>
                </a:extLst>
              </a:tr>
              <a:tr h="130010">
                <a:tc>
                  <a:txBody>
                    <a:bodyPr/>
                    <a:lstStyle/>
                    <a:p>
                      <a:pPr algn="l" fontAlgn="b"/>
                      <a:r>
                        <a:rPr lang="de-CH" sz="1100" u="none" strike="noStrike" dirty="0">
                          <a:effectLst/>
                        </a:rPr>
                        <a:t>Basel-Land </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2.38%</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1111667388"/>
                  </a:ext>
                </a:extLst>
              </a:tr>
              <a:tr h="130010">
                <a:tc>
                  <a:txBody>
                    <a:bodyPr/>
                    <a:lstStyle/>
                    <a:p>
                      <a:pPr algn="l" fontAlgn="b"/>
                      <a:r>
                        <a:rPr lang="de-CH" sz="1100" u="none" strike="noStrike" dirty="0">
                          <a:effectLst/>
                        </a:rPr>
                        <a:t>Basel-Stadt </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2.38%</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2719148052"/>
                  </a:ext>
                </a:extLst>
              </a:tr>
              <a:tr h="130010">
                <a:tc>
                  <a:txBody>
                    <a:bodyPr/>
                    <a:lstStyle/>
                    <a:p>
                      <a:pPr algn="l" fontAlgn="b"/>
                      <a:r>
                        <a:rPr lang="de-CH" sz="1100" u="none" strike="noStrike" dirty="0">
                          <a:effectLst/>
                        </a:rPr>
                        <a:t>Bern </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15.48%</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564223926"/>
                  </a:ext>
                </a:extLst>
              </a:tr>
              <a:tr h="130010">
                <a:tc>
                  <a:txBody>
                    <a:bodyPr/>
                    <a:lstStyle/>
                    <a:p>
                      <a:pPr algn="l" fontAlgn="b"/>
                      <a:r>
                        <a:rPr lang="de-CH" sz="1100" u="none" strike="noStrike" dirty="0">
                          <a:effectLst/>
                        </a:rPr>
                        <a:t>Freiburg</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3.57%</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582459053"/>
                  </a:ext>
                </a:extLst>
              </a:tr>
              <a:tr h="130010">
                <a:tc>
                  <a:txBody>
                    <a:bodyPr/>
                    <a:lstStyle/>
                    <a:p>
                      <a:pPr algn="l" fontAlgn="b"/>
                      <a:r>
                        <a:rPr lang="de-CH" sz="1100" u="none" strike="noStrike" dirty="0">
                          <a:effectLst/>
                        </a:rPr>
                        <a:t>Genf </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1.19%</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3127989343"/>
                  </a:ext>
                </a:extLst>
              </a:tr>
              <a:tr h="130010">
                <a:tc>
                  <a:txBody>
                    <a:bodyPr/>
                    <a:lstStyle/>
                    <a:p>
                      <a:pPr algn="l" fontAlgn="b"/>
                      <a:r>
                        <a:rPr lang="de-CH" sz="1100" u="none" strike="noStrike" dirty="0">
                          <a:effectLst/>
                        </a:rPr>
                        <a:t>Glarus </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1.19%</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2744005639"/>
                  </a:ext>
                </a:extLst>
              </a:tr>
              <a:tr h="130010">
                <a:tc>
                  <a:txBody>
                    <a:bodyPr/>
                    <a:lstStyle/>
                    <a:p>
                      <a:pPr algn="l" fontAlgn="b"/>
                      <a:r>
                        <a:rPr lang="de-CH" sz="1100" u="none" strike="noStrike" dirty="0">
                          <a:effectLst/>
                        </a:rPr>
                        <a:t>Graubünden </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2.38%</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2472538390"/>
                  </a:ext>
                </a:extLst>
              </a:tr>
              <a:tr h="130010">
                <a:tc>
                  <a:txBody>
                    <a:bodyPr/>
                    <a:lstStyle/>
                    <a:p>
                      <a:pPr algn="l" fontAlgn="b"/>
                      <a:r>
                        <a:rPr lang="de-CH" sz="1100" u="none" strike="noStrike" dirty="0">
                          <a:effectLst/>
                        </a:rPr>
                        <a:t>Jura </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0.00%</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1241879827"/>
                  </a:ext>
                </a:extLst>
              </a:tr>
              <a:tr h="130010">
                <a:tc>
                  <a:txBody>
                    <a:bodyPr/>
                    <a:lstStyle/>
                    <a:p>
                      <a:pPr algn="l" fontAlgn="b"/>
                      <a:r>
                        <a:rPr lang="de-CH" sz="1100" u="none" strike="noStrike" dirty="0">
                          <a:effectLst/>
                        </a:rPr>
                        <a:t>Luzern </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8.33%</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2775906629"/>
                  </a:ext>
                </a:extLst>
              </a:tr>
              <a:tr h="130010">
                <a:tc>
                  <a:txBody>
                    <a:bodyPr/>
                    <a:lstStyle/>
                    <a:p>
                      <a:pPr algn="l" fontAlgn="b"/>
                      <a:r>
                        <a:rPr lang="de-CH" sz="1100" u="none" strike="noStrike" dirty="0">
                          <a:effectLst/>
                        </a:rPr>
                        <a:t>Obwalden </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0.00%</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2544371576"/>
                  </a:ext>
                </a:extLst>
              </a:tr>
              <a:tr h="130010">
                <a:tc>
                  <a:txBody>
                    <a:bodyPr/>
                    <a:lstStyle/>
                    <a:p>
                      <a:pPr algn="l" fontAlgn="b"/>
                      <a:r>
                        <a:rPr lang="de-CH" sz="1100" u="none" strike="noStrike" dirty="0">
                          <a:effectLst/>
                        </a:rPr>
                        <a:t>Neuenburg </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0.00%</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2028360098"/>
                  </a:ext>
                </a:extLst>
              </a:tr>
              <a:tr h="130010">
                <a:tc>
                  <a:txBody>
                    <a:bodyPr/>
                    <a:lstStyle/>
                    <a:p>
                      <a:pPr algn="l" fontAlgn="b"/>
                      <a:r>
                        <a:rPr lang="de-CH" sz="1100" u="none" strike="noStrike" dirty="0">
                          <a:effectLst/>
                        </a:rPr>
                        <a:t>Nidwalden </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0.00%</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3146854466"/>
                  </a:ext>
                </a:extLst>
              </a:tr>
              <a:tr h="130010">
                <a:tc>
                  <a:txBody>
                    <a:bodyPr/>
                    <a:lstStyle/>
                    <a:p>
                      <a:pPr algn="l" fontAlgn="b"/>
                      <a:r>
                        <a:rPr lang="de-CH" sz="1100" u="none" strike="noStrike" dirty="0" err="1">
                          <a:effectLst/>
                        </a:rPr>
                        <a:t>St.Gallen</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7.14%</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197365327"/>
                  </a:ext>
                </a:extLst>
              </a:tr>
              <a:tr h="130010">
                <a:tc>
                  <a:txBody>
                    <a:bodyPr/>
                    <a:lstStyle/>
                    <a:p>
                      <a:pPr algn="l" fontAlgn="b"/>
                      <a:r>
                        <a:rPr lang="de-CH" sz="1100" u="none" strike="noStrike" dirty="0">
                          <a:effectLst/>
                        </a:rPr>
                        <a:t>Schaffhausen </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1.19%</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2252684649"/>
                  </a:ext>
                </a:extLst>
              </a:tr>
              <a:tr h="130010">
                <a:tc>
                  <a:txBody>
                    <a:bodyPr/>
                    <a:lstStyle/>
                    <a:p>
                      <a:pPr algn="l" fontAlgn="b"/>
                      <a:r>
                        <a:rPr lang="de-CH" sz="1100" u="none" strike="noStrike" dirty="0">
                          <a:effectLst/>
                        </a:rPr>
                        <a:t>Schwyz </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0.00%</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2456002938"/>
                  </a:ext>
                </a:extLst>
              </a:tr>
              <a:tr h="130010">
                <a:tc>
                  <a:txBody>
                    <a:bodyPr/>
                    <a:lstStyle/>
                    <a:p>
                      <a:pPr algn="l" fontAlgn="b"/>
                      <a:r>
                        <a:rPr lang="de-CH" sz="1100" u="none" strike="noStrike" dirty="0">
                          <a:effectLst/>
                        </a:rPr>
                        <a:t>Solothurn</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1.19%</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641255969"/>
                  </a:ext>
                </a:extLst>
              </a:tr>
              <a:tr h="130010">
                <a:tc>
                  <a:txBody>
                    <a:bodyPr/>
                    <a:lstStyle/>
                    <a:p>
                      <a:pPr algn="l" fontAlgn="b"/>
                      <a:r>
                        <a:rPr lang="de-CH" sz="1100" u="none" strike="noStrike" dirty="0">
                          <a:effectLst/>
                        </a:rPr>
                        <a:t>Tessin </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dirty="0">
                          <a:effectLst/>
                        </a:rPr>
                        <a:t>0.00%</a:t>
                      </a:r>
                      <a:endParaRPr lang="de-CH" sz="1100" b="0" i="0" u="none" strike="noStrike" dirty="0">
                        <a:effectLst/>
                        <a:latin typeface="Arial" panose="020B0604020202020204" pitchFamily="34" charset="0"/>
                      </a:endParaRPr>
                    </a:p>
                  </a:txBody>
                  <a:tcPr marL="7501" marR="7501" marT="7501" marB="0" anchor="b"/>
                </a:tc>
                <a:extLst>
                  <a:ext uri="{0D108BD9-81ED-4DB2-BD59-A6C34878D82A}">
                    <a16:rowId xmlns:a16="http://schemas.microsoft.com/office/drawing/2014/main" val="4247761226"/>
                  </a:ext>
                </a:extLst>
              </a:tr>
              <a:tr h="130010">
                <a:tc>
                  <a:txBody>
                    <a:bodyPr/>
                    <a:lstStyle/>
                    <a:p>
                      <a:pPr algn="l" fontAlgn="b"/>
                      <a:r>
                        <a:rPr lang="de-CH" sz="1100" u="none" strike="noStrike" dirty="0">
                          <a:effectLst/>
                        </a:rPr>
                        <a:t>Thurgau</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1.19%</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2250993798"/>
                  </a:ext>
                </a:extLst>
              </a:tr>
              <a:tr h="130010">
                <a:tc>
                  <a:txBody>
                    <a:bodyPr/>
                    <a:lstStyle/>
                    <a:p>
                      <a:pPr algn="l" fontAlgn="b"/>
                      <a:r>
                        <a:rPr lang="de-CH" sz="1100" u="none" strike="noStrike" dirty="0">
                          <a:effectLst/>
                        </a:rPr>
                        <a:t>Uri </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1.19%</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2437886869"/>
                  </a:ext>
                </a:extLst>
              </a:tr>
              <a:tr h="130010">
                <a:tc>
                  <a:txBody>
                    <a:bodyPr/>
                    <a:lstStyle/>
                    <a:p>
                      <a:pPr algn="l" fontAlgn="b"/>
                      <a:r>
                        <a:rPr lang="de-CH" sz="1100" u="none" strike="noStrike" dirty="0">
                          <a:effectLst/>
                        </a:rPr>
                        <a:t>Waadt</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2.38%</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3113491948"/>
                  </a:ext>
                </a:extLst>
              </a:tr>
              <a:tr h="130010">
                <a:tc>
                  <a:txBody>
                    <a:bodyPr/>
                    <a:lstStyle/>
                    <a:p>
                      <a:pPr algn="l" fontAlgn="b"/>
                      <a:r>
                        <a:rPr lang="de-CH" sz="1100" u="none" strike="noStrike" dirty="0">
                          <a:effectLst/>
                        </a:rPr>
                        <a:t>Wallis</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dirty="0">
                          <a:effectLst/>
                        </a:rPr>
                        <a:t>1.19%</a:t>
                      </a:r>
                      <a:endParaRPr lang="de-CH" sz="1100" b="0" i="0" u="none" strike="noStrike" dirty="0">
                        <a:effectLst/>
                        <a:latin typeface="Arial" panose="020B0604020202020204" pitchFamily="34" charset="0"/>
                      </a:endParaRPr>
                    </a:p>
                  </a:txBody>
                  <a:tcPr marL="7501" marR="7501" marT="7501" marB="0" anchor="b"/>
                </a:tc>
                <a:extLst>
                  <a:ext uri="{0D108BD9-81ED-4DB2-BD59-A6C34878D82A}">
                    <a16:rowId xmlns:a16="http://schemas.microsoft.com/office/drawing/2014/main" val="1037848426"/>
                  </a:ext>
                </a:extLst>
              </a:tr>
              <a:tr h="130010">
                <a:tc>
                  <a:txBody>
                    <a:bodyPr/>
                    <a:lstStyle/>
                    <a:p>
                      <a:pPr algn="l" fontAlgn="b"/>
                      <a:r>
                        <a:rPr lang="de-CH" sz="1100" u="none" strike="noStrike" dirty="0">
                          <a:effectLst/>
                        </a:rPr>
                        <a:t>Zug </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dirty="0">
                          <a:effectLst/>
                        </a:rPr>
                        <a:t>2.38%</a:t>
                      </a:r>
                      <a:endParaRPr lang="de-CH" sz="1100" b="0" i="0" u="none" strike="noStrike" dirty="0">
                        <a:effectLst/>
                        <a:latin typeface="Arial" panose="020B0604020202020204" pitchFamily="34" charset="0"/>
                      </a:endParaRPr>
                    </a:p>
                  </a:txBody>
                  <a:tcPr marL="7501" marR="7501" marT="7501" marB="0" anchor="b"/>
                </a:tc>
                <a:extLst>
                  <a:ext uri="{0D108BD9-81ED-4DB2-BD59-A6C34878D82A}">
                    <a16:rowId xmlns:a16="http://schemas.microsoft.com/office/drawing/2014/main" val="2563423270"/>
                  </a:ext>
                </a:extLst>
              </a:tr>
              <a:tr h="130010">
                <a:tc>
                  <a:txBody>
                    <a:bodyPr/>
                    <a:lstStyle/>
                    <a:p>
                      <a:pPr algn="l" fontAlgn="b"/>
                      <a:r>
                        <a:rPr lang="de-CH" sz="1100" u="none" strike="noStrike" dirty="0">
                          <a:effectLst/>
                        </a:rPr>
                        <a:t>Zürich</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a:effectLst/>
                        </a:rPr>
                        <a:t>29.76%</a:t>
                      </a:r>
                      <a:endParaRPr lang="de-CH" sz="1100" b="0" i="0" u="none" strike="noStrike">
                        <a:effectLst/>
                        <a:latin typeface="Arial" panose="020B0604020202020204" pitchFamily="34" charset="0"/>
                      </a:endParaRPr>
                    </a:p>
                  </a:txBody>
                  <a:tcPr marL="7501" marR="7501" marT="7501" marB="0" anchor="b"/>
                </a:tc>
                <a:extLst>
                  <a:ext uri="{0D108BD9-81ED-4DB2-BD59-A6C34878D82A}">
                    <a16:rowId xmlns:a16="http://schemas.microsoft.com/office/drawing/2014/main" val="2616590396"/>
                  </a:ext>
                </a:extLst>
              </a:tr>
              <a:tr h="130010">
                <a:tc>
                  <a:txBody>
                    <a:bodyPr/>
                    <a:lstStyle/>
                    <a:p>
                      <a:pPr algn="l" fontAlgn="b"/>
                      <a:r>
                        <a:rPr lang="de-CH" sz="1100" u="none" strike="noStrike" dirty="0">
                          <a:effectLst/>
                        </a:rPr>
                        <a:t>Keine Antwort</a:t>
                      </a:r>
                      <a:endParaRPr lang="de-CH" sz="1100" b="0" i="0" u="none" strike="noStrike" dirty="0">
                        <a:effectLst/>
                        <a:latin typeface="Arial" panose="020B0604020202020204" pitchFamily="34" charset="0"/>
                      </a:endParaRPr>
                    </a:p>
                  </a:txBody>
                  <a:tcPr marL="7501" marR="7501" marT="7501" marB="0" anchor="b"/>
                </a:tc>
                <a:tc>
                  <a:txBody>
                    <a:bodyPr/>
                    <a:lstStyle/>
                    <a:p>
                      <a:pPr algn="r" fontAlgn="b"/>
                      <a:r>
                        <a:rPr lang="de-CH" sz="1100" u="none" strike="noStrike" dirty="0">
                          <a:effectLst/>
                        </a:rPr>
                        <a:t>2.38%</a:t>
                      </a:r>
                      <a:endParaRPr lang="de-CH" sz="1100" b="0" i="0" u="none" strike="noStrike" dirty="0">
                        <a:effectLst/>
                        <a:latin typeface="Arial" panose="020B0604020202020204" pitchFamily="34" charset="0"/>
                      </a:endParaRPr>
                    </a:p>
                  </a:txBody>
                  <a:tcPr marL="7501" marR="7501" marT="7501" marB="0" anchor="b"/>
                </a:tc>
                <a:extLst>
                  <a:ext uri="{0D108BD9-81ED-4DB2-BD59-A6C34878D82A}">
                    <a16:rowId xmlns:a16="http://schemas.microsoft.com/office/drawing/2014/main" val="291086309"/>
                  </a:ext>
                </a:extLst>
              </a:tr>
            </a:tbl>
          </a:graphicData>
        </a:graphic>
      </p:graphicFrame>
    </p:spTree>
    <p:extLst>
      <p:ext uri="{BB962C8B-B14F-4D97-AF65-F5344CB8AC3E}">
        <p14:creationId xmlns:p14="http://schemas.microsoft.com/office/powerpoint/2010/main" val="117555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4" name="Textfeld 3">
            <a:extLst>
              <a:ext uri="{FF2B5EF4-FFF2-40B4-BE49-F238E27FC236}">
                <a16:creationId xmlns:a16="http://schemas.microsoft.com/office/drawing/2014/main" id="{378340CE-61F0-CD2D-A250-E33063893450}"/>
              </a:ext>
            </a:extLst>
          </p:cNvPr>
          <p:cNvSpPr txBox="1"/>
          <p:nvPr/>
        </p:nvSpPr>
        <p:spPr>
          <a:xfrm>
            <a:off x="649812" y="1313887"/>
            <a:ext cx="3430747" cy="461665"/>
          </a:xfrm>
          <a:prstGeom prst="rect">
            <a:avLst/>
          </a:prstGeom>
          <a:noFill/>
        </p:spPr>
        <p:txBody>
          <a:bodyPr wrap="none" rtlCol="0">
            <a:spAutoFit/>
          </a:bodyPr>
          <a:lstStyle/>
          <a:p>
            <a:r>
              <a:rPr lang="en-GB" sz="2400" b="1" dirty="0" err="1"/>
              <a:t>Angaben</a:t>
            </a:r>
            <a:r>
              <a:rPr lang="en-GB" sz="2400" b="1" dirty="0"/>
              <a:t> </a:t>
            </a:r>
            <a:r>
              <a:rPr lang="en-GB" sz="2400" b="1" dirty="0" err="1"/>
              <a:t>zur</a:t>
            </a:r>
            <a:r>
              <a:rPr lang="en-GB" sz="2400" b="1" dirty="0"/>
              <a:t> Person II</a:t>
            </a:r>
          </a:p>
        </p:txBody>
      </p:sp>
      <p:graphicFrame>
        <p:nvGraphicFramePr>
          <p:cNvPr id="2" name="Tabelle 1">
            <a:extLst>
              <a:ext uri="{FF2B5EF4-FFF2-40B4-BE49-F238E27FC236}">
                <a16:creationId xmlns:a16="http://schemas.microsoft.com/office/drawing/2014/main" id="{A3654FE5-57CE-EE74-803C-4FAA93274085}"/>
              </a:ext>
            </a:extLst>
          </p:cNvPr>
          <p:cNvGraphicFramePr>
            <a:graphicFrameLocks noGrp="1"/>
          </p:cNvGraphicFramePr>
          <p:nvPr>
            <p:extLst>
              <p:ext uri="{D42A27DB-BD31-4B8C-83A1-F6EECF244321}">
                <p14:modId xmlns:p14="http://schemas.microsoft.com/office/powerpoint/2010/main" val="804167121"/>
              </p:ext>
            </p:extLst>
          </p:nvPr>
        </p:nvGraphicFramePr>
        <p:xfrm>
          <a:off x="1552637" y="2575560"/>
          <a:ext cx="4089400" cy="1920240"/>
        </p:xfrm>
        <a:graphic>
          <a:graphicData uri="http://schemas.openxmlformats.org/drawingml/2006/table">
            <a:tbl>
              <a:tblPr>
                <a:tableStyleId>{9D7B26C5-4107-4FEC-AEDC-1716B250A1EF}</a:tableStyleId>
              </a:tblPr>
              <a:tblGrid>
                <a:gridCol w="2514600">
                  <a:extLst>
                    <a:ext uri="{9D8B030D-6E8A-4147-A177-3AD203B41FA5}">
                      <a16:colId xmlns:a16="http://schemas.microsoft.com/office/drawing/2014/main" val="473780530"/>
                    </a:ext>
                  </a:extLst>
                </a:gridCol>
                <a:gridCol w="1574800">
                  <a:extLst>
                    <a:ext uri="{9D8B030D-6E8A-4147-A177-3AD203B41FA5}">
                      <a16:colId xmlns:a16="http://schemas.microsoft.com/office/drawing/2014/main" val="779795272"/>
                    </a:ext>
                  </a:extLst>
                </a:gridCol>
              </a:tblGrid>
              <a:tr h="165100">
                <a:tc>
                  <a:txBody>
                    <a:bodyPr/>
                    <a:lstStyle/>
                    <a:p>
                      <a:pPr algn="l" fontAlgn="b"/>
                      <a:r>
                        <a:rPr lang="de-CH" sz="1800" b="1" u="none" strike="noStrike" dirty="0">
                          <a:effectLst/>
                        </a:rPr>
                        <a:t>Aktuelle Anstellung</a:t>
                      </a:r>
                      <a:endParaRPr lang="de-CH" sz="1800" b="1" i="0" u="none" strike="noStrike" dirty="0">
                        <a:effectLst/>
                        <a:latin typeface="Arial" panose="020B0604020202020204" pitchFamily="34" charset="0"/>
                      </a:endParaRPr>
                    </a:p>
                  </a:txBody>
                  <a:tcPr marL="0" marR="0" marT="0" marB="0" anchor="b"/>
                </a:tc>
                <a:tc>
                  <a:txBody>
                    <a:bodyPr/>
                    <a:lstStyle/>
                    <a:p>
                      <a:pPr algn="l" fontAlgn="b"/>
                      <a:endParaRPr lang="de-CH" sz="18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3836925462"/>
                  </a:ext>
                </a:extLst>
              </a:tr>
              <a:tr h="165100">
                <a:tc>
                  <a:txBody>
                    <a:bodyPr/>
                    <a:lstStyle/>
                    <a:p>
                      <a:pPr algn="l" fontAlgn="b"/>
                      <a:r>
                        <a:rPr lang="de-CH" sz="1800" u="none" strike="noStrike" dirty="0">
                          <a:effectLst/>
                        </a:rPr>
                        <a:t>Unter 25%</a:t>
                      </a:r>
                      <a:endParaRPr lang="de-CH" sz="1800" b="0" i="0" u="none" strike="noStrike" dirty="0">
                        <a:effectLst/>
                        <a:latin typeface="Arial" panose="020B0604020202020204" pitchFamily="34" charset="0"/>
                      </a:endParaRPr>
                    </a:p>
                  </a:txBody>
                  <a:tcPr marL="0" marR="0" marT="0" marB="0" anchor="b"/>
                </a:tc>
                <a:tc>
                  <a:txBody>
                    <a:bodyPr/>
                    <a:lstStyle/>
                    <a:p>
                      <a:pPr algn="r" fontAlgn="b"/>
                      <a:r>
                        <a:rPr lang="de-CH" sz="1800" u="none" strike="noStrike" dirty="0">
                          <a:effectLst/>
                        </a:rPr>
                        <a:t>8.33%</a:t>
                      </a:r>
                      <a:endParaRPr lang="de-CH" sz="18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75330766"/>
                  </a:ext>
                </a:extLst>
              </a:tr>
              <a:tr h="165100">
                <a:tc>
                  <a:txBody>
                    <a:bodyPr/>
                    <a:lstStyle/>
                    <a:p>
                      <a:pPr algn="l" fontAlgn="b"/>
                      <a:r>
                        <a:rPr lang="de-CH" sz="1800" u="none" strike="noStrike" dirty="0">
                          <a:effectLst/>
                        </a:rPr>
                        <a:t>25%-49% </a:t>
                      </a:r>
                      <a:endParaRPr lang="de-CH" sz="1800" b="0" i="0" u="none" strike="noStrike" dirty="0">
                        <a:effectLst/>
                        <a:latin typeface="Arial" panose="020B0604020202020204" pitchFamily="34" charset="0"/>
                      </a:endParaRPr>
                    </a:p>
                  </a:txBody>
                  <a:tcPr marL="0" marR="0" marT="0" marB="0" anchor="b"/>
                </a:tc>
                <a:tc>
                  <a:txBody>
                    <a:bodyPr/>
                    <a:lstStyle/>
                    <a:p>
                      <a:pPr algn="r" fontAlgn="b"/>
                      <a:r>
                        <a:rPr lang="de-CH" sz="1800" u="none" strike="noStrike" dirty="0">
                          <a:effectLst/>
                        </a:rPr>
                        <a:t>8.33%</a:t>
                      </a:r>
                      <a:endParaRPr lang="de-CH" sz="18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3019576746"/>
                  </a:ext>
                </a:extLst>
              </a:tr>
              <a:tr h="165100">
                <a:tc>
                  <a:txBody>
                    <a:bodyPr/>
                    <a:lstStyle/>
                    <a:p>
                      <a:pPr algn="l" fontAlgn="b"/>
                      <a:r>
                        <a:rPr lang="de-CH" sz="1800" u="none" strike="noStrike" dirty="0">
                          <a:effectLst/>
                        </a:rPr>
                        <a:t>50% - 80% </a:t>
                      </a:r>
                      <a:endParaRPr lang="de-CH" sz="1800" b="0" i="0" u="none" strike="noStrike" dirty="0">
                        <a:effectLst/>
                        <a:latin typeface="Arial" panose="020B0604020202020204" pitchFamily="34" charset="0"/>
                      </a:endParaRPr>
                    </a:p>
                  </a:txBody>
                  <a:tcPr marL="0" marR="0" marT="0" marB="0" anchor="b"/>
                </a:tc>
                <a:tc>
                  <a:txBody>
                    <a:bodyPr/>
                    <a:lstStyle/>
                    <a:p>
                      <a:pPr algn="r" fontAlgn="b"/>
                      <a:r>
                        <a:rPr lang="de-CH" sz="1800" u="none" strike="noStrike">
                          <a:effectLst/>
                        </a:rPr>
                        <a:t>63.10%</a:t>
                      </a:r>
                      <a:endParaRPr lang="de-CH" sz="18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257850232"/>
                  </a:ext>
                </a:extLst>
              </a:tr>
              <a:tr h="165100">
                <a:tc>
                  <a:txBody>
                    <a:bodyPr/>
                    <a:lstStyle/>
                    <a:p>
                      <a:pPr algn="l" fontAlgn="b"/>
                      <a:r>
                        <a:rPr lang="de-CH" sz="1800" u="none" strike="noStrike" dirty="0">
                          <a:effectLst/>
                        </a:rPr>
                        <a:t>mehr</a:t>
                      </a:r>
                      <a:endParaRPr lang="de-CH" sz="1800" b="0" i="0" u="none" strike="noStrike" dirty="0">
                        <a:effectLst/>
                        <a:latin typeface="Arial" panose="020B0604020202020204" pitchFamily="34" charset="0"/>
                      </a:endParaRPr>
                    </a:p>
                  </a:txBody>
                  <a:tcPr marL="0" marR="0" marT="0" marB="0" anchor="b"/>
                </a:tc>
                <a:tc>
                  <a:txBody>
                    <a:bodyPr/>
                    <a:lstStyle/>
                    <a:p>
                      <a:pPr algn="r" fontAlgn="b"/>
                      <a:r>
                        <a:rPr lang="de-CH" sz="1800" u="none" strike="noStrike">
                          <a:effectLst/>
                        </a:rPr>
                        <a:t>17.86%</a:t>
                      </a:r>
                      <a:endParaRPr lang="de-CH" sz="18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2905042478"/>
                  </a:ext>
                </a:extLst>
              </a:tr>
              <a:tr h="165100">
                <a:tc>
                  <a:txBody>
                    <a:bodyPr/>
                    <a:lstStyle/>
                    <a:p>
                      <a:pPr algn="l" fontAlgn="b"/>
                      <a:r>
                        <a:rPr lang="de-CH" sz="1800" u="none" strike="noStrike">
                          <a:effectLst/>
                        </a:rPr>
                        <a:t>Keine Antwort</a:t>
                      </a:r>
                      <a:endParaRPr lang="de-CH" sz="1800" b="0" i="0" u="none" strike="noStrike">
                        <a:effectLst/>
                        <a:latin typeface="Arial" panose="020B0604020202020204" pitchFamily="34" charset="0"/>
                      </a:endParaRPr>
                    </a:p>
                  </a:txBody>
                  <a:tcPr marL="0" marR="0" marT="0" marB="0" anchor="b"/>
                </a:tc>
                <a:tc>
                  <a:txBody>
                    <a:bodyPr/>
                    <a:lstStyle/>
                    <a:p>
                      <a:pPr algn="r" fontAlgn="b"/>
                      <a:r>
                        <a:rPr lang="de-CH" sz="1800" u="none" strike="noStrike">
                          <a:effectLst/>
                        </a:rPr>
                        <a:t>2.38%</a:t>
                      </a:r>
                      <a:endParaRPr lang="de-CH" sz="18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3362995456"/>
                  </a:ext>
                </a:extLst>
              </a:tr>
              <a:tr h="165100">
                <a:tc>
                  <a:txBody>
                    <a:bodyPr/>
                    <a:lstStyle/>
                    <a:p>
                      <a:pPr algn="l" fontAlgn="b"/>
                      <a:endParaRPr lang="de-CH" sz="1800" b="0" i="0" u="none" strike="noStrike" dirty="0">
                        <a:effectLst/>
                        <a:latin typeface="Arial" panose="020B0604020202020204" pitchFamily="34" charset="0"/>
                      </a:endParaRPr>
                    </a:p>
                  </a:txBody>
                  <a:tcPr marL="0" marR="0" marT="0" marB="0" anchor="b"/>
                </a:tc>
                <a:tc>
                  <a:txBody>
                    <a:bodyPr/>
                    <a:lstStyle/>
                    <a:p>
                      <a:pPr algn="l" fontAlgn="b"/>
                      <a:endParaRPr lang="de-CH" sz="18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116537807"/>
                  </a:ext>
                </a:extLst>
              </a:tr>
            </a:tbl>
          </a:graphicData>
        </a:graphic>
      </p:graphicFrame>
      <p:graphicFrame>
        <p:nvGraphicFramePr>
          <p:cNvPr id="3" name="Tabelle 2">
            <a:extLst>
              <a:ext uri="{FF2B5EF4-FFF2-40B4-BE49-F238E27FC236}">
                <a16:creationId xmlns:a16="http://schemas.microsoft.com/office/drawing/2014/main" id="{F5A2259C-69EB-0324-3541-EB482D1E98B0}"/>
              </a:ext>
            </a:extLst>
          </p:cNvPr>
          <p:cNvGraphicFramePr>
            <a:graphicFrameLocks noGrp="1"/>
          </p:cNvGraphicFramePr>
          <p:nvPr>
            <p:extLst>
              <p:ext uri="{D42A27DB-BD31-4B8C-83A1-F6EECF244321}">
                <p14:modId xmlns:p14="http://schemas.microsoft.com/office/powerpoint/2010/main" val="3584633738"/>
              </p:ext>
            </p:extLst>
          </p:nvPr>
        </p:nvGraphicFramePr>
        <p:xfrm>
          <a:off x="6310915" y="2575560"/>
          <a:ext cx="4089400" cy="1371600"/>
        </p:xfrm>
        <a:graphic>
          <a:graphicData uri="http://schemas.openxmlformats.org/drawingml/2006/table">
            <a:tbl>
              <a:tblPr>
                <a:tableStyleId>{9D7B26C5-4107-4FEC-AEDC-1716B250A1EF}</a:tableStyleId>
              </a:tblPr>
              <a:tblGrid>
                <a:gridCol w="2514600">
                  <a:extLst>
                    <a:ext uri="{9D8B030D-6E8A-4147-A177-3AD203B41FA5}">
                      <a16:colId xmlns:a16="http://schemas.microsoft.com/office/drawing/2014/main" val="3142350025"/>
                    </a:ext>
                  </a:extLst>
                </a:gridCol>
                <a:gridCol w="1574800">
                  <a:extLst>
                    <a:ext uri="{9D8B030D-6E8A-4147-A177-3AD203B41FA5}">
                      <a16:colId xmlns:a16="http://schemas.microsoft.com/office/drawing/2014/main" val="1283786472"/>
                    </a:ext>
                  </a:extLst>
                </a:gridCol>
              </a:tblGrid>
              <a:tr h="165100">
                <a:tc>
                  <a:txBody>
                    <a:bodyPr/>
                    <a:lstStyle/>
                    <a:p>
                      <a:pPr algn="l" fontAlgn="b"/>
                      <a:r>
                        <a:rPr lang="de-CH" sz="1800" b="1" u="none" strike="noStrike" dirty="0">
                          <a:effectLst/>
                        </a:rPr>
                        <a:t>Konfession</a:t>
                      </a:r>
                      <a:endParaRPr lang="de-CH" sz="1800" b="1" i="0" u="none" strike="noStrike" dirty="0">
                        <a:effectLst/>
                        <a:latin typeface="Arial" panose="020B0604020202020204" pitchFamily="34" charset="0"/>
                      </a:endParaRPr>
                    </a:p>
                  </a:txBody>
                  <a:tcPr marL="0" marR="0" marT="0" marB="0" anchor="b"/>
                </a:tc>
                <a:tc>
                  <a:txBody>
                    <a:bodyPr/>
                    <a:lstStyle/>
                    <a:p>
                      <a:pPr algn="l" fontAlgn="b"/>
                      <a:endParaRPr lang="de-CH" sz="18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4055302709"/>
                  </a:ext>
                </a:extLst>
              </a:tr>
              <a:tr h="165100">
                <a:tc>
                  <a:txBody>
                    <a:bodyPr/>
                    <a:lstStyle/>
                    <a:p>
                      <a:pPr algn="l" fontAlgn="b"/>
                      <a:r>
                        <a:rPr lang="de-CH" sz="1800" u="none" strike="noStrike" dirty="0" err="1">
                          <a:effectLst/>
                        </a:rPr>
                        <a:t>Ref</a:t>
                      </a:r>
                      <a:r>
                        <a:rPr lang="de-CH" sz="1800" u="none" strike="noStrike" dirty="0">
                          <a:effectLst/>
                        </a:rPr>
                        <a:t>. </a:t>
                      </a:r>
                      <a:endParaRPr lang="de-CH" sz="1800" b="0" i="0" u="none" strike="noStrike" dirty="0">
                        <a:effectLst/>
                        <a:latin typeface="Arial" panose="020B0604020202020204" pitchFamily="34" charset="0"/>
                      </a:endParaRPr>
                    </a:p>
                  </a:txBody>
                  <a:tcPr marL="0" marR="0" marT="0" marB="0" anchor="b"/>
                </a:tc>
                <a:tc>
                  <a:txBody>
                    <a:bodyPr/>
                    <a:lstStyle/>
                    <a:p>
                      <a:pPr algn="r" fontAlgn="b"/>
                      <a:r>
                        <a:rPr lang="de-CH" sz="1800" u="none" strike="noStrike" dirty="0">
                          <a:effectLst/>
                        </a:rPr>
                        <a:t>53.57%</a:t>
                      </a:r>
                      <a:endParaRPr lang="de-CH" sz="18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2009815091"/>
                  </a:ext>
                </a:extLst>
              </a:tr>
              <a:tr h="165100">
                <a:tc>
                  <a:txBody>
                    <a:bodyPr/>
                    <a:lstStyle/>
                    <a:p>
                      <a:pPr algn="l" fontAlgn="b"/>
                      <a:r>
                        <a:rPr lang="de-CH" sz="1800" u="none" strike="noStrike" dirty="0">
                          <a:effectLst/>
                        </a:rPr>
                        <a:t>Kath.</a:t>
                      </a:r>
                      <a:endParaRPr lang="de-CH" sz="1800" b="0" i="0" u="none" strike="noStrike" dirty="0">
                        <a:effectLst/>
                        <a:latin typeface="Arial" panose="020B0604020202020204" pitchFamily="34" charset="0"/>
                      </a:endParaRPr>
                    </a:p>
                  </a:txBody>
                  <a:tcPr marL="0" marR="0" marT="0" marB="0" anchor="b"/>
                </a:tc>
                <a:tc>
                  <a:txBody>
                    <a:bodyPr/>
                    <a:lstStyle/>
                    <a:p>
                      <a:pPr algn="r" fontAlgn="b"/>
                      <a:r>
                        <a:rPr lang="de-CH" sz="1800" u="none" strike="noStrike">
                          <a:effectLst/>
                        </a:rPr>
                        <a:t>44.05%</a:t>
                      </a:r>
                      <a:endParaRPr lang="de-CH" sz="18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2275856709"/>
                  </a:ext>
                </a:extLst>
              </a:tr>
              <a:tr h="165100">
                <a:tc>
                  <a:txBody>
                    <a:bodyPr/>
                    <a:lstStyle/>
                    <a:p>
                      <a:pPr algn="l" fontAlgn="b"/>
                      <a:r>
                        <a:rPr lang="de-CH" sz="1800" u="none" strike="noStrike" dirty="0">
                          <a:effectLst/>
                        </a:rPr>
                        <a:t>Christ-Kath.</a:t>
                      </a:r>
                      <a:endParaRPr lang="de-CH" sz="1800" b="0" i="0" u="none" strike="noStrike" dirty="0">
                        <a:effectLst/>
                        <a:latin typeface="Arial" panose="020B0604020202020204" pitchFamily="34" charset="0"/>
                      </a:endParaRPr>
                    </a:p>
                  </a:txBody>
                  <a:tcPr marL="0" marR="0" marT="0" marB="0" anchor="b"/>
                </a:tc>
                <a:tc>
                  <a:txBody>
                    <a:bodyPr/>
                    <a:lstStyle/>
                    <a:p>
                      <a:pPr algn="r" fontAlgn="b"/>
                      <a:r>
                        <a:rPr lang="de-CH" sz="1800" u="none" strike="noStrike">
                          <a:effectLst/>
                        </a:rPr>
                        <a:t>0.00%</a:t>
                      </a:r>
                      <a:endParaRPr lang="de-CH" sz="1800" b="0"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3017305765"/>
                  </a:ext>
                </a:extLst>
              </a:tr>
              <a:tr h="165100">
                <a:tc>
                  <a:txBody>
                    <a:bodyPr/>
                    <a:lstStyle/>
                    <a:p>
                      <a:pPr algn="l" fontAlgn="b"/>
                      <a:r>
                        <a:rPr lang="de-CH" sz="1800" u="none" strike="noStrike" dirty="0">
                          <a:effectLst/>
                        </a:rPr>
                        <a:t>Keine Antwort</a:t>
                      </a:r>
                      <a:endParaRPr lang="de-CH" sz="1800" b="0" i="0" u="none" strike="noStrike" dirty="0">
                        <a:effectLst/>
                        <a:latin typeface="Arial" panose="020B0604020202020204" pitchFamily="34" charset="0"/>
                      </a:endParaRPr>
                    </a:p>
                  </a:txBody>
                  <a:tcPr marL="0" marR="0" marT="0" marB="0" anchor="b"/>
                </a:tc>
                <a:tc>
                  <a:txBody>
                    <a:bodyPr/>
                    <a:lstStyle/>
                    <a:p>
                      <a:pPr algn="r" fontAlgn="b"/>
                      <a:r>
                        <a:rPr lang="de-CH" sz="1800" u="none" strike="noStrike" dirty="0">
                          <a:effectLst/>
                        </a:rPr>
                        <a:t>2.38%</a:t>
                      </a:r>
                      <a:endParaRPr lang="de-CH" sz="18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3846320983"/>
                  </a:ext>
                </a:extLst>
              </a:tr>
            </a:tbl>
          </a:graphicData>
        </a:graphic>
      </p:graphicFrame>
    </p:spTree>
    <p:extLst>
      <p:ext uri="{BB962C8B-B14F-4D97-AF65-F5344CB8AC3E}">
        <p14:creationId xmlns:p14="http://schemas.microsoft.com/office/powerpoint/2010/main" val="2810374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11" name="Textfeld 10">
            <a:extLst>
              <a:ext uri="{FF2B5EF4-FFF2-40B4-BE49-F238E27FC236}">
                <a16:creationId xmlns:a16="http://schemas.microsoft.com/office/drawing/2014/main" id="{EB07EDA4-D8B6-E21A-CFCC-6B39F515E2E0}"/>
              </a:ext>
            </a:extLst>
          </p:cNvPr>
          <p:cNvSpPr txBox="1"/>
          <p:nvPr/>
        </p:nvSpPr>
        <p:spPr>
          <a:xfrm>
            <a:off x="195909" y="1278275"/>
            <a:ext cx="11762543" cy="923330"/>
          </a:xfrm>
          <a:prstGeom prst="rect">
            <a:avLst/>
          </a:prstGeom>
          <a:noFill/>
        </p:spPr>
        <p:txBody>
          <a:bodyPr wrap="square" rtlCol="0">
            <a:spAutoFit/>
          </a:bodyPr>
          <a:lstStyle/>
          <a:p>
            <a:r>
              <a:rPr lang="de-CH" sz="2000" b="1" u="none" strike="noStrike" dirty="0">
                <a:effectLst/>
              </a:rPr>
              <a:t>Wie oft verwenden Sie in Ihrem beruflichen Alltag die folgenden Hilfsmittel? 1 = nie, 5 = sehr häufig</a:t>
            </a:r>
            <a:endParaRPr lang="de-CH" sz="2000" b="1" i="0" u="none" strike="noStrike" dirty="0">
              <a:solidFill>
                <a:srgbClr val="FF0000"/>
              </a:solidFill>
              <a:effectLst/>
              <a:latin typeface="Arial" panose="020B0604020202020204" pitchFamily="34" charset="0"/>
            </a:endParaRPr>
          </a:p>
          <a:p>
            <a:endParaRPr lang="en-GB" dirty="0"/>
          </a:p>
        </p:txBody>
      </p:sp>
      <p:graphicFrame>
        <p:nvGraphicFramePr>
          <p:cNvPr id="12" name="Tabelle 12">
            <a:extLst>
              <a:ext uri="{FF2B5EF4-FFF2-40B4-BE49-F238E27FC236}">
                <a16:creationId xmlns:a16="http://schemas.microsoft.com/office/drawing/2014/main" id="{B8D75662-5993-AD27-2035-54B99D6D42A2}"/>
              </a:ext>
            </a:extLst>
          </p:cNvPr>
          <p:cNvGraphicFramePr>
            <a:graphicFrameLocks noGrp="1"/>
          </p:cNvGraphicFramePr>
          <p:nvPr>
            <p:extLst>
              <p:ext uri="{D42A27DB-BD31-4B8C-83A1-F6EECF244321}">
                <p14:modId xmlns:p14="http://schemas.microsoft.com/office/powerpoint/2010/main" val="1802788138"/>
              </p:ext>
            </p:extLst>
          </p:nvPr>
        </p:nvGraphicFramePr>
        <p:xfrm>
          <a:off x="1486337" y="2207057"/>
          <a:ext cx="9219326" cy="3383280"/>
        </p:xfrm>
        <a:graphic>
          <a:graphicData uri="http://schemas.openxmlformats.org/drawingml/2006/table">
            <a:tbl>
              <a:tblPr firstRow="1" bandRow="1">
                <a:tableStyleId>{9D7B26C5-4107-4FEC-AEDC-1716B250A1EF}</a:tableStyleId>
              </a:tblPr>
              <a:tblGrid>
                <a:gridCol w="1059325">
                  <a:extLst>
                    <a:ext uri="{9D8B030D-6E8A-4147-A177-3AD203B41FA5}">
                      <a16:colId xmlns:a16="http://schemas.microsoft.com/office/drawing/2014/main" val="3892998128"/>
                    </a:ext>
                  </a:extLst>
                </a:gridCol>
                <a:gridCol w="2278351">
                  <a:extLst>
                    <a:ext uri="{9D8B030D-6E8A-4147-A177-3AD203B41FA5}">
                      <a16:colId xmlns:a16="http://schemas.microsoft.com/office/drawing/2014/main" val="1362462983"/>
                    </a:ext>
                  </a:extLst>
                </a:gridCol>
                <a:gridCol w="2429121">
                  <a:extLst>
                    <a:ext uri="{9D8B030D-6E8A-4147-A177-3AD203B41FA5}">
                      <a16:colId xmlns:a16="http://schemas.microsoft.com/office/drawing/2014/main" val="1025540670"/>
                    </a:ext>
                  </a:extLst>
                </a:gridCol>
                <a:gridCol w="1814599">
                  <a:extLst>
                    <a:ext uri="{9D8B030D-6E8A-4147-A177-3AD203B41FA5}">
                      <a16:colId xmlns:a16="http://schemas.microsoft.com/office/drawing/2014/main" val="1890539498"/>
                    </a:ext>
                  </a:extLst>
                </a:gridCol>
                <a:gridCol w="1637930">
                  <a:extLst>
                    <a:ext uri="{9D8B030D-6E8A-4147-A177-3AD203B41FA5}">
                      <a16:colId xmlns:a16="http://schemas.microsoft.com/office/drawing/2014/main" val="1386313612"/>
                    </a:ext>
                  </a:extLst>
                </a:gridCol>
              </a:tblGrid>
              <a:tr h="370840">
                <a:tc>
                  <a:txBody>
                    <a:bodyPr/>
                    <a:lstStyle/>
                    <a:p>
                      <a:r>
                        <a:rPr lang="de-CH" sz="1400" b="1" noProof="0" dirty="0"/>
                        <a:t>Häufigkeit</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e-CH" sz="1400" b="1" u="none" strike="noStrike" dirty="0">
                          <a:effectLst/>
                        </a:rPr>
                        <a:t>Smartphone Applikationen [WhatsApp, Signal, SMS o.ä.]</a:t>
                      </a:r>
                      <a:br>
                        <a:rPr lang="de-CH" sz="1400" b="1" u="none" strike="noStrike" dirty="0">
                          <a:effectLst/>
                        </a:rPr>
                      </a:br>
                      <a:endParaRPr lang="de-CH" sz="1400" b="1" i="0" u="none" strike="noStrike" dirty="0">
                        <a:effectLst/>
                        <a:latin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e-CH" sz="1400" b="1" u="none" strike="noStrike" dirty="0">
                          <a:effectLst/>
                        </a:rPr>
                        <a:t>Meditations-Apps (z.B. Insight </a:t>
                      </a:r>
                      <a:r>
                        <a:rPr lang="de-CH" sz="1400" b="1" u="none" strike="noStrike" dirty="0" err="1">
                          <a:effectLst/>
                        </a:rPr>
                        <a:t>Timer</a:t>
                      </a:r>
                      <a:r>
                        <a:rPr lang="de-CH" sz="1400" b="1" u="none" strike="noStrike" dirty="0">
                          <a:effectLst/>
                        </a:rPr>
                        <a:t>, </a:t>
                      </a:r>
                      <a:r>
                        <a:rPr lang="de-CH" sz="1400" b="1" u="none" strike="noStrike" dirty="0" err="1">
                          <a:effectLst/>
                        </a:rPr>
                        <a:t>Evermore</a:t>
                      </a:r>
                      <a:endParaRPr lang="de-CH" sz="1400" b="1" u="none" strike="noStrike" dirty="0">
                        <a:effectLst/>
                      </a:endParaRPr>
                    </a:p>
                    <a:p>
                      <a:endParaRPr lang="en-GB" sz="1400" b="1"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e-CH" sz="1400" b="1" u="none" strike="noStrike" dirty="0">
                          <a:effectLst/>
                        </a:rPr>
                        <a:t>Organisationsinterne Apps</a:t>
                      </a:r>
                      <a:endParaRPr lang="de-CH" sz="1400" b="1" i="0" u="none" strike="noStrike" dirty="0">
                        <a:effectLst/>
                        <a:latin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e-CH" sz="1400" b="1" u="none" strike="noStrike" dirty="0">
                          <a:effectLst/>
                        </a:rPr>
                        <a:t>Bibel-Apps</a:t>
                      </a:r>
                      <a:endParaRPr lang="de-CH" sz="1400" b="1" i="0" u="none" strike="noStrike" dirty="0">
                        <a:effectLst/>
                        <a:latin typeface="Arial" panose="020B0604020202020204" pitchFamily="34" charset="0"/>
                      </a:endParaRPr>
                    </a:p>
                  </a:txBody>
                  <a:tcPr/>
                </a:tc>
                <a:extLst>
                  <a:ext uri="{0D108BD9-81ED-4DB2-BD59-A6C34878D82A}">
                    <a16:rowId xmlns:a16="http://schemas.microsoft.com/office/drawing/2014/main" val="2547760924"/>
                  </a:ext>
                </a:extLst>
              </a:tr>
              <a:tr h="370840">
                <a:tc>
                  <a:txBody>
                    <a:bodyPr/>
                    <a:lstStyle/>
                    <a:p>
                      <a:r>
                        <a:rPr lang="en-GB" sz="1400" dirty="0"/>
                        <a:t>1</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e-CH" sz="1400" u="none" strike="noStrike" dirty="0">
                          <a:effectLst/>
                        </a:rPr>
                        <a:t>17%</a:t>
                      </a:r>
                      <a:endParaRPr lang="de-CH" sz="1400" b="0" i="0" u="none" strike="noStrike" dirty="0">
                        <a:effectLst/>
                        <a:latin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e-CH" sz="1400" u="none" strike="noStrike" dirty="0">
                          <a:effectLst/>
                        </a:rPr>
                        <a:t>67.86%</a:t>
                      </a:r>
                      <a:endParaRPr lang="de-CH" sz="1400" b="0" i="0" u="none" strike="noStrike" dirty="0">
                        <a:effectLst/>
                        <a:latin typeface="Arial" panose="020B0604020202020204" pitchFamily="34" charset="0"/>
                      </a:endParaRPr>
                    </a:p>
                  </a:txBody>
                  <a:tcPr/>
                </a:tc>
                <a:tc>
                  <a:txBody>
                    <a:bodyPr/>
                    <a:lstStyle/>
                    <a:p>
                      <a:pPr algn="r" fontAlgn="b"/>
                      <a:r>
                        <a:rPr lang="de-CH" sz="1400" u="none" strike="noStrike" dirty="0">
                          <a:effectLst/>
                        </a:rPr>
                        <a:t>45.24%</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52.33%</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2288175862"/>
                  </a:ext>
                </a:extLst>
              </a:tr>
              <a:tr h="370840">
                <a:tc>
                  <a:txBody>
                    <a:bodyPr/>
                    <a:lstStyle/>
                    <a:p>
                      <a:r>
                        <a:rPr lang="en-GB" sz="1400" dirty="0"/>
                        <a:t>2</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e-CH" sz="1400" u="none" strike="noStrike" dirty="0">
                          <a:effectLst/>
                        </a:rPr>
                        <a:t>29%</a:t>
                      </a:r>
                      <a:endParaRPr lang="de-CH" sz="1400" b="0" i="0" u="none" strike="noStrike" dirty="0">
                        <a:effectLst/>
                        <a:latin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e-CH" sz="1400" u="none" strike="noStrike" dirty="0">
                          <a:effectLst/>
                        </a:rPr>
                        <a:t>11.90%</a:t>
                      </a:r>
                      <a:endParaRPr lang="de-CH" sz="1400" b="0" i="0" u="none" strike="noStrike" dirty="0">
                        <a:effectLst/>
                        <a:latin typeface="Arial" panose="020B0604020202020204" pitchFamily="34" charset="0"/>
                      </a:endParaRPr>
                    </a:p>
                  </a:txBody>
                  <a:tcPr/>
                </a:tc>
                <a:tc>
                  <a:txBody>
                    <a:bodyPr/>
                    <a:lstStyle/>
                    <a:p>
                      <a:pPr algn="r" fontAlgn="b"/>
                      <a:r>
                        <a:rPr lang="de-CH" sz="1400" u="none" strike="noStrike">
                          <a:effectLst/>
                        </a:rPr>
                        <a:t>13.10%</a:t>
                      </a:r>
                      <a:endParaRPr lang="de-CH" sz="1400" b="0" i="0" u="none" strike="noStrike">
                        <a:effectLst/>
                        <a:latin typeface="Arial" panose="020B0604020202020204" pitchFamily="34" charset="0"/>
                      </a:endParaRPr>
                    </a:p>
                  </a:txBody>
                  <a:tcPr marL="0" marR="0" marT="0" marB="0" anchor="b"/>
                </a:tc>
                <a:tc>
                  <a:txBody>
                    <a:bodyPr/>
                    <a:lstStyle/>
                    <a:p>
                      <a:pPr algn="r" fontAlgn="b"/>
                      <a:r>
                        <a:rPr lang="de-CH" sz="1400" u="none" strike="noStrike" dirty="0">
                          <a:effectLst/>
                        </a:rPr>
                        <a:t>18.60%</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4139975997"/>
                  </a:ext>
                </a:extLst>
              </a:tr>
              <a:tr h="370840">
                <a:tc>
                  <a:txBody>
                    <a:bodyPr/>
                    <a:lstStyle/>
                    <a:p>
                      <a:r>
                        <a:rPr lang="en-GB" sz="1400" dirty="0"/>
                        <a:t>3</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e-CH" sz="1400" u="none" strike="noStrike" dirty="0">
                          <a:effectLst/>
                        </a:rPr>
                        <a:t>12%</a:t>
                      </a:r>
                      <a:endParaRPr lang="de-CH" sz="1400" b="0" i="0" u="none" strike="noStrike" dirty="0">
                        <a:effectLst/>
                        <a:latin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e-CH" sz="1400" u="none" strike="noStrike" dirty="0">
                          <a:effectLst/>
                        </a:rPr>
                        <a:t>4.76%</a:t>
                      </a:r>
                      <a:endParaRPr lang="de-CH" sz="1400" b="0" i="0" u="none" strike="noStrike" dirty="0">
                        <a:effectLst/>
                        <a:latin typeface="Arial" panose="020B0604020202020204" pitchFamily="34" charset="0"/>
                      </a:endParaRPr>
                    </a:p>
                  </a:txBody>
                  <a:tcPr/>
                </a:tc>
                <a:tc>
                  <a:txBody>
                    <a:bodyPr/>
                    <a:lstStyle/>
                    <a:p>
                      <a:pPr algn="r" fontAlgn="b"/>
                      <a:r>
                        <a:rPr lang="de-CH" sz="1400" u="none" strike="noStrike" dirty="0">
                          <a:effectLst/>
                        </a:rPr>
                        <a:t>11.90%</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9.30%</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3909246104"/>
                  </a:ext>
                </a:extLst>
              </a:tr>
              <a:tr h="370840">
                <a:tc>
                  <a:txBody>
                    <a:bodyPr/>
                    <a:lstStyle/>
                    <a:p>
                      <a:r>
                        <a:rPr lang="en-GB" sz="1400" dirty="0"/>
                        <a:t>4</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e-CH" sz="1400" u="none" strike="noStrike" dirty="0">
                          <a:effectLst/>
                        </a:rPr>
                        <a:t>9%</a:t>
                      </a:r>
                      <a:endParaRPr lang="de-CH" sz="1400" b="0" i="0" u="none" strike="noStrike" dirty="0">
                        <a:effectLst/>
                        <a:latin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e-CH" sz="1400" u="none" strike="noStrike" dirty="0">
                          <a:effectLst/>
                        </a:rPr>
                        <a:t>2.38%</a:t>
                      </a:r>
                      <a:endParaRPr lang="de-CH" sz="1400" b="0" i="0" u="none" strike="noStrike" dirty="0">
                        <a:effectLst/>
                        <a:latin typeface="Arial" panose="020B0604020202020204" pitchFamily="34" charset="0"/>
                      </a:endParaRPr>
                    </a:p>
                  </a:txBody>
                  <a:tcPr/>
                </a:tc>
                <a:tc>
                  <a:txBody>
                    <a:bodyPr/>
                    <a:lstStyle/>
                    <a:p>
                      <a:pPr algn="r" fontAlgn="b"/>
                      <a:r>
                        <a:rPr lang="de-CH" sz="1400" u="none" strike="noStrike" dirty="0">
                          <a:effectLst/>
                        </a:rPr>
                        <a:t>8.33%</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3.49%</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210428324"/>
                  </a:ext>
                </a:extLst>
              </a:tr>
              <a:tr h="370840">
                <a:tc>
                  <a:txBody>
                    <a:bodyPr/>
                    <a:lstStyle/>
                    <a:p>
                      <a:r>
                        <a:rPr lang="en-GB" sz="1400" dirty="0"/>
                        <a:t>5</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e-CH" sz="1400" u="none" strike="noStrike" dirty="0">
                          <a:effectLst/>
                        </a:rPr>
                        <a:t>10%</a:t>
                      </a:r>
                      <a:endParaRPr lang="de-CH" sz="1400" b="0" i="0" u="none" strike="noStrike" dirty="0">
                        <a:effectLst/>
                        <a:latin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e-CH" sz="1400" u="none" strike="noStrike" dirty="0">
                          <a:effectLst/>
                        </a:rPr>
                        <a:t>2.38%</a:t>
                      </a:r>
                      <a:endParaRPr lang="de-CH" sz="1400" b="0" i="0" u="none" strike="noStrike" dirty="0">
                        <a:effectLst/>
                        <a:latin typeface="Arial" panose="020B0604020202020204" pitchFamily="34" charset="0"/>
                      </a:endParaRPr>
                    </a:p>
                  </a:txBody>
                  <a:tcPr/>
                </a:tc>
                <a:tc>
                  <a:txBody>
                    <a:bodyPr/>
                    <a:lstStyle/>
                    <a:p>
                      <a:pPr algn="r" fontAlgn="b"/>
                      <a:r>
                        <a:rPr lang="de-CH" sz="1400" u="none" strike="noStrike" dirty="0">
                          <a:effectLst/>
                        </a:rPr>
                        <a:t>10.71%</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5.81%</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3337555224"/>
                  </a:ext>
                </a:extLst>
              </a:tr>
              <a:tr h="370840">
                <a:tc>
                  <a:txBody>
                    <a:bodyPr/>
                    <a:lstStyle/>
                    <a:p>
                      <a:endParaRPr lang="en-GB" sz="1400" dirty="0"/>
                    </a:p>
                  </a:txBody>
                  <a:tcPr/>
                </a:tc>
                <a:tc>
                  <a:txBody>
                    <a:bodyPr/>
                    <a:lstStyle/>
                    <a:p>
                      <a:endParaRPr lang="en-GB" sz="1400"/>
                    </a:p>
                  </a:txBody>
                  <a:tcPr/>
                </a:tc>
                <a:tc>
                  <a:txBody>
                    <a:bodyPr/>
                    <a:lstStyle/>
                    <a:p>
                      <a:endParaRPr lang="en-GB" sz="1400" dirty="0"/>
                    </a:p>
                  </a:txBody>
                  <a:tcPr/>
                </a:tc>
                <a:tc>
                  <a:txBody>
                    <a:bodyPr/>
                    <a:lstStyle/>
                    <a:p>
                      <a:endParaRPr lang="en-GB" sz="1400"/>
                    </a:p>
                  </a:txBody>
                  <a:tcPr/>
                </a:tc>
                <a:tc>
                  <a:txBody>
                    <a:bodyPr/>
                    <a:lstStyle/>
                    <a:p>
                      <a:endParaRPr lang="en-GB" sz="1400" dirty="0"/>
                    </a:p>
                  </a:txBody>
                  <a:tcPr/>
                </a:tc>
                <a:extLst>
                  <a:ext uri="{0D108BD9-81ED-4DB2-BD59-A6C34878D82A}">
                    <a16:rowId xmlns:a16="http://schemas.microsoft.com/office/drawing/2014/main" val="1435844287"/>
                  </a:ext>
                </a:extLst>
              </a:tr>
            </a:tbl>
          </a:graphicData>
        </a:graphic>
      </p:graphicFrame>
    </p:spTree>
    <p:extLst>
      <p:ext uri="{BB962C8B-B14F-4D97-AF65-F5344CB8AC3E}">
        <p14:creationId xmlns:p14="http://schemas.microsoft.com/office/powerpoint/2010/main" val="785309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4" name="Textfeld 3">
            <a:extLst>
              <a:ext uri="{FF2B5EF4-FFF2-40B4-BE49-F238E27FC236}">
                <a16:creationId xmlns:a16="http://schemas.microsoft.com/office/drawing/2014/main" id="{755E588E-F612-5549-4D6B-8344D440F210}"/>
              </a:ext>
            </a:extLst>
          </p:cNvPr>
          <p:cNvSpPr txBox="1"/>
          <p:nvPr/>
        </p:nvSpPr>
        <p:spPr>
          <a:xfrm>
            <a:off x="327623" y="1655753"/>
            <a:ext cx="11864377" cy="5324535"/>
          </a:xfrm>
          <a:prstGeom prst="rect">
            <a:avLst/>
          </a:prstGeom>
          <a:noFill/>
        </p:spPr>
        <p:txBody>
          <a:bodyPr wrap="square" numCol="2">
            <a:spAutoFit/>
          </a:bodyPr>
          <a:lstStyle/>
          <a:p>
            <a:pPr marL="171450" indent="-171450">
              <a:buFont typeface="Arial" panose="020B0604020202020204" pitchFamily="34" charset="0"/>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KISIM???</a:t>
            </a:r>
            <a:endParaRPr lang="de-CH"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2000" kern="100" dirty="0" err="1">
                <a:effectLst/>
                <a:latin typeface="Calibri" panose="020F0502020204030204" pitchFamily="34" charset="0"/>
                <a:ea typeface="Calibri" panose="020F0502020204030204" pitchFamily="34" charset="0"/>
                <a:cs typeface="Times New Roman" panose="02020603050405020304" pitchFamily="18" charset="0"/>
              </a:rPr>
              <a:t>Todoist</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Evernote, Spark</a:t>
            </a:r>
            <a:endParaRPr lang="de-CH"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2000" kern="100" dirty="0" err="1">
                <a:effectLst/>
                <a:latin typeface="Calibri" panose="020F0502020204030204" pitchFamily="34" charset="0"/>
                <a:ea typeface="Calibri" panose="020F0502020204030204" pitchFamily="34" charset="0"/>
                <a:cs typeface="Times New Roman" panose="02020603050405020304" pitchFamily="18" charset="0"/>
              </a:rPr>
              <a:t>Bekeeper</a:t>
            </a:r>
            <a:endParaRPr lang="de-CH"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hausinternes Telefon; Intranet</a:t>
            </a:r>
          </a:p>
          <a:p>
            <a:pPr marL="171450" indent="-171450">
              <a:buFont typeface="Arial" panose="020B0604020202020204" pitchFamily="34" charset="0"/>
              <a:buChar char="•"/>
            </a:pPr>
            <a:r>
              <a:rPr lang="de-CH" sz="2000" kern="100" dirty="0" err="1">
                <a:effectLst/>
                <a:latin typeface="Calibri" panose="020F0502020204030204" pitchFamily="34" charset="0"/>
                <a:ea typeface="Calibri" panose="020F0502020204030204" pitchFamily="34" charset="0"/>
                <a:cs typeface="Times New Roman" panose="02020603050405020304" pitchFamily="18" charset="0"/>
              </a:rPr>
              <a:t>next</a:t>
            </a: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de-CH" sz="2000" kern="100" dirty="0" err="1">
                <a:effectLst/>
                <a:latin typeface="Calibri" panose="020F0502020204030204" pitchFamily="34" charset="0"/>
                <a:ea typeface="Calibri" panose="020F0502020204030204" pitchFamily="34" charset="0"/>
                <a:cs typeface="Times New Roman" panose="02020603050405020304" pitchFamily="18" charset="0"/>
              </a:rPr>
              <a:t>talk</a:t>
            </a: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 </a:t>
            </a:r>
          </a:p>
          <a:p>
            <a:pPr marL="171450" indent="-171450">
              <a:buFont typeface="Arial" panose="020B0604020202020204" pitchFamily="34" charset="0"/>
              <a:buChar char="•"/>
            </a:pPr>
            <a:r>
              <a:rPr lang="de-CH" sz="2000" kern="100" dirty="0" err="1">
                <a:effectLst/>
                <a:latin typeface="Calibri" panose="020F0502020204030204" pitchFamily="34" charset="0"/>
                <a:ea typeface="Calibri" panose="020F0502020204030204" pitchFamily="34" charset="0"/>
                <a:cs typeface="Times New Roman" panose="02020603050405020304" pitchFamily="18" charset="0"/>
              </a:rPr>
              <a:t>Cath.ch</a:t>
            </a: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 </a:t>
            </a:r>
          </a:p>
          <a:p>
            <a:pPr marL="171450" indent="-171450">
              <a:buFont typeface="Arial" panose="020B0604020202020204" pitchFamily="34" charset="0"/>
              <a:buChar char="•"/>
            </a:pP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Propre </a:t>
            </a:r>
            <a:r>
              <a:rPr lang="de-CH" sz="2000" kern="100" dirty="0" err="1">
                <a:effectLst/>
                <a:latin typeface="Calibri" panose="020F0502020204030204" pitchFamily="34" charset="0"/>
                <a:ea typeface="Calibri" panose="020F0502020204030204" pitchFamily="34" charset="0"/>
                <a:cs typeface="Times New Roman" panose="02020603050405020304" pitchFamily="18" charset="0"/>
              </a:rPr>
              <a:t>usage</a:t>
            </a:r>
            <a:endParaRPr lang="de-CH"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Musik, </a:t>
            </a:r>
            <a:r>
              <a:rPr lang="de-CH" sz="2000" kern="100" dirty="0" err="1">
                <a:effectLst/>
                <a:latin typeface="Calibri" panose="020F0502020204030204" pitchFamily="34" charset="0"/>
                <a:ea typeface="Calibri" panose="020F0502020204030204" pitchFamily="34" charset="0"/>
                <a:cs typeface="Times New Roman" panose="02020603050405020304" pitchFamily="18" charset="0"/>
              </a:rPr>
              <a:t>itunes</a:t>
            </a:r>
            <a:endParaRPr lang="de-CH"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Schott Tagesimpuls, liturgische Tagestexte für Kommunionfeiern</a:t>
            </a:r>
            <a:r>
              <a:rPr lang="en-US" sz="2000" kern="100" dirty="0">
                <a:latin typeface="MS Gothic" panose="020B0609070205080204" pitchFamily="49" charset="-128"/>
                <a:ea typeface="Calibri" panose="020F0502020204030204" pitchFamily="34" charset="0"/>
                <a:cs typeface="Times New Roman" panose="02020603050405020304" pitchFamily="18" charset="0"/>
              </a:rPr>
              <a:t>,</a:t>
            </a:r>
          </a:p>
          <a:p>
            <a:pPr marL="171450" indent="-171450">
              <a:buFont typeface="Arial" panose="020B0604020202020204" pitchFamily="34" charset="0"/>
              <a:buChar char="•"/>
            </a:pP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Liederdatenbanken für Texte</a:t>
            </a:r>
            <a:r>
              <a:rPr lang="en-US" sz="2000" kern="100" dirty="0">
                <a:latin typeface="MS Gothic" panose="020B0609070205080204" pitchFamily="49" charset="-128"/>
                <a:ea typeface="Calibri" panose="020F0502020204030204" pitchFamily="34" charset="0"/>
                <a:cs typeface="Times New Roman" panose="02020603050405020304" pitchFamily="18" charset="0"/>
              </a:rPr>
              <a:t>,</a:t>
            </a:r>
            <a:r>
              <a:rPr lang="de-CH" sz="2000" kern="100" dirty="0" err="1">
                <a:effectLst/>
                <a:latin typeface="Calibri" panose="020F0502020204030204" pitchFamily="34" charset="0"/>
                <a:ea typeface="Calibri" panose="020F0502020204030204" pitchFamily="34" charset="0"/>
                <a:cs typeface="Times New Roman" panose="02020603050405020304" pitchFamily="18" charset="0"/>
              </a:rPr>
              <a:t>Youtube</a:t>
            </a: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 für Musik über Lautsprecher (Rituale, Gottesdienste) </a:t>
            </a:r>
          </a:p>
          <a:p>
            <a:pPr marL="171450" indent="-171450">
              <a:buFont typeface="Arial" panose="020B0604020202020204" pitchFamily="34" charset="0"/>
              <a:buChar char="•"/>
            </a:pP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Persönlicher Kalender für Termine</a:t>
            </a:r>
            <a:endParaRPr lang="en-US" sz="2000" kern="100" dirty="0">
              <a:latin typeface="MS Gothic" panose="020B0609070205080204" pitchFamily="49" charset="-128"/>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Notiz-App / </a:t>
            </a:r>
            <a:r>
              <a:rPr lang="de-CH" sz="2000" kern="100" dirty="0" err="1">
                <a:effectLst/>
                <a:latin typeface="Calibri" panose="020F0502020204030204" pitchFamily="34" charset="0"/>
                <a:ea typeface="Calibri" panose="020F0502020204030204" pitchFamily="34" charset="0"/>
                <a:cs typeface="Times New Roman" panose="02020603050405020304" pitchFamily="18" charset="0"/>
              </a:rPr>
              <a:t>ToDo</a:t>
            </a: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 Liste</a:t>
            </a:r>
          </a:p>
          <a:p>
            <a:pPr marL="171450" indent="-171450">
              <a:buFont typeface="Arial" panose="020B0604020202020204" pitchFamily="34" charset="0"/>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Agenda/0utlook</a:t>
            </a:r>
            <a:endParaRPr lang="de-CH"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E-Mails</a:t>
            </a:r>
            <a:endParaRPr lang="de-CH"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Phoenix, RAP, KISIM, Citrix</a:t>
            </a:r>
            <a:endParaRPr lang="de-CH"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Losungen</a:t>
            </a:r>
          </a:p>
          <a:p>
            <a:pPr marL="171450" indent="-171450">
              <a:buFont typeface="Arial" panose="020B0604020202020204" pitchFamily="34" charset="0"/>
              <a:buChar char="•"/>
            </a:pP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Aus Datenschutzgründen verzichte ich auf jegliche Apps!</a:t>
            </a:r>
          </a:p>
          <a:p>
            <a:pPr marL="171450" indent="-171450">
              <a:buFont typeface="Arial" panose="020B0604020202020204" pitchFamily="34" charset="0"/>
              <a:buChar char="•"/>
            </a:pP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Ich benutze immer wieder das Internet zur suche von Bibel- und Liedtexten oder Gedichten zum Vorlesen </a:t>
            </a:r>
            <a:r>
              <a:rPr lang="de-CH" sz="2000" kern="100" dirty="0" err="1">
                <a:effectLst/>
                <a:latin typeface="Calibri" panose="020F0502020204030204" pitchFamily="34" charset="0"/>
                <a:ea typeface="Calibri" panose="020F0502020204030204" pitchFamily="34" charset="0"/>
                <a:cs typeface="Times New Roman" panose="02020603050405020304" pitchFamily="18" charset="0"/>
              </a:rPr>
              <a:t>bezw</a:t>
            </a: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 singen</a:t>
            </a:r>
          </a:p>
          <a:p>
            <a:pPr marL="171450" indent="-171450">
              <a:buFont typeface="Arial" panose="020B0604020202020204" pitchFamily="34" charset="0"/>
              <a:buChar char="•"/>
            </a:pPr>
            <a:r>
              <a:rPr lang="de-CH" sz="2000" kern="100" dirty="0" err="1">
                <a:effectLst/>
                <a:latin typeface="Calibri" panose="020F0502020204030204" pitchFamily="34" charset="0"/>
                <a:ea typeface="Calibri" panose="020F0502020204030204" pitchFamily="34" charset="0"/>
                <a:cs typeface="Times New Roman" panose="02020603050405020304" pitchFamily="18" charset="0"/>
              </a:rPr>
              <a:t>Todo</a:t>
            </a: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-Liste, Agenda</a:t>
            </a:r>
          </a:p>
          <a:p>
            <a:pPr marL="171450" indent="-171450">
              <a:buFont typeface="Arial" panose="020B0604020202020204" pitchFamily="34" charset="0"/>
              <a:buChar char="•"/>
            </a:pP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Musik / Bilder / Text aus Internet</a:t>
            </a:r>
          </a:p>
          <a:p>
            <a:pPr marL="171450" indent="-171450">
              <a:buFont typeface="Arial" panose="020B0604020202020204" pitchFamily="34" charset="0"/>
              <a:buChar char="•"/>
            </a:pP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https://liturgisches-</a:t>
            </a:r>
            <a:r>
              <a:rPr lang="de-CH" sz="2000" kern="100" dirty="0" err="1">
                <a:effectLst/>
                <a:latin typeface="Calibri" panose="020F0502020204030204" pitchFamily="34" charset="0"/>
                <a:ea typeface="Calibri" panose="020F0502020204030204" pitchFamily="34" charset="0"/>
                <a:cs typeface="Times New Roman" panose="02020603050405020304" pitchFamily="18" charset="0"/>
              </a:rPr>
              <a:t>jahr.web.app</a:t>
            </a: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2000" kern="100" dirty="0">
                <a:effectLst/>
                <a:latin typeface="MS Gothic" panose="020B0609070205080204" pitchFamily="49" charset="-128"/>
                <a:ea typeface="Calibri" panose="020F0502020204030204" pitchFamily="34" charset="0"/>
                <a:cs typeface="MS Gothic" panose="020B0609070205080204" pitchFamily="49" charset="-128"/>
              </a:rPr>
              <a:t>  </a:t>
            </a: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(selber programmiert, ist eine Progressive Web App, läuft auch auf dem Smartphone)</a:t>
            </a:r>
          </a:p>
          <a:p>
            <a:pPr marL="171450" indent="-171450">
              <a:buFont typeface="Arial" panose="020B0604020202020204" pitchFamily="34" charset="0"/>
              <a:buChar char="•"/>
            </a:pP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Threema </a:t>
            </a:r>
          </a:p>
          <a:p>
            <a:pPr marL="171450" indent="-171450">
              <a:buFont typeface="Arial" panose="020B0604020202020204" pitchFamily="34" charset="0"/>
              <a:buChar char="•"/>
            </a:pPr>
            <a:r>
              <a:rPr lang="de-CH" sz="2000" kern="100" dirty="0" err="1">
                <a:effectLst/>
                <a:latin typeface="Calibri" panose="020F0502020204030204" pitchFamily="34" charset="0"/>
                <a:ea typeface="Calibri" panose="020F0502020204030204" pitchFamily="34" charset="0"/>
                <a:cs typeface="Times New Roman" panose="02020603050405020304" pitchFamily="18" charset="0"/>
              </a:rPr>
              <a:t>TeamsZoom</a:t>
            </a:r>
            <a:r>
              <a:rPr lang="en-US" sz="2000" kern="100" dirty="0">
                <a:effectLst/>
                <a:latin typeface="MS Gothic" panose="020B0609070205080204" pitchFamily="49" charset="-128"/>
                <a:ea typeface="Calibri" panose="020F0502020204030204" pitchFamily="34" charset="0"/>
                <a:cs typeface="MS Gothic" panose="020B0609070205080204" pitchFamily="49" charset="-128"/>
              </a:rPr>
              <a:t> </a:t>
            </a: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 </a:t>
            </a:r>
          </a:p>
          <a:p>
            <a:pPr marL="171450" indent="-171450">
              <a:buFont typeface="Arial" panose="020B0604020202020204" pitchFamily="34" charset="0"/>
              <a:buChar char="•"/>
            </a:pPr>
            <a:r>
              <a:rPr lang="de-CH" sz="2000" kern="100" dirty="0" err="1">
                <a:effectLst/>
                <a:latin typeface="Calibri" panose="020F0502020204030204" pitchFamily="34" charset="0"/>
                <a:ea typeface="Calibri" panose="020F0502020204030204" pitchFamily="34" charset="0"/>
                <a:cs typeface="Times New Roman" panose="02020603050405020304" pitchFamily="18" charset="0"/>
              </a:rPr>
              <a:t>google</a:t>
            </a:r>
            <a:endParaRPr lang="de-CH"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evangelisch-</a:t>
            </a:r>
            <a:r>
              <a:rPr lang="de-CH" sz="2000" kern="100" dirty="0" err="1">
                <a:effectLst/>
                <a:latin typeface="Calibri" panose="020F0502020204030204" pitchFamily="34" charset="0"/>
                <a:ea typeface="Calibri" panose="020F0502020204030204" pitchFamily="34" charset="0"/>
                <a:cs typeface="Times New Roman" panose="02020603050405020304" pitchFamily="18" charset="0"/>
              </a:rPr>
              <a:t>kirchenjahr.de</a:t>
            </a: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 (als Bibel-App)</a:t>
            </a:r>
            <a:r>
              <a:rPr lang="en-US" sz="2000" kern="100" dirty="0">
                <a:effectLst/>
                <a:latin typeface="MS Gothic" panose="020B0609070205080204" pitchFamily="49" charset="-128"/>
                <a:ea typeface="Calibri" panose="020F0502020204030204" pitchFamily="34" charset="0"/>
                <a:cs typeface="MS Gothic" panose="020B0609070205080204" pitchFamily="49" charset="-128"/>
              </a:rPr>
              <a:t>  </a:t>
            </a:r>
          </a:p>
          <a:p>
            <a:pPr marL="171450" indent="-171450">
              <a:buFont typeface="Arial" panose="020B0604020202020204" pitchFamily="34" charset="0"/>
              <a:buChar char="•"/>
            </a:pPr>
            <a:r>
              <a:rPr lang="de-CH" sz="2000" kern="100" dirty="0">
                <a:effectLst/>
                <a:latin typeface="Calibri" panose="020F0502020204030204" pitchFamily="34" charset="0"/>
                <a:ea typeface="Calibri" panose="020F0502020204030204" pitchFamily="34" charset="0"/>
                <a:cs typeface="Times New Roman" panose="02020603050405020304" pitchFamily="18" charset="0"/>
              </a:rPr>
              <a:t>doodle</a:t>
            </a:r>
            <a:r>
              <a:rPr lang="en-US" sz="2000" kern="100" dirty="0">
                <a:effectLst/>
                <a:latin typeface="MS Gothic" panose="020B0609070205080204" pitchFamily="49" charset="-128"/>
                <a:ea typeface="Calibri" panose="020F0502020204030204" pitchFamily="34" charset="0"/>
                <a:cs typeface="MS Gothic" panose="020B0609070205080204" pitchFamily="49" charset="-128"/>
              </a:rPr>
              <a:t> </a:t>
            </a:r>
            <a:endParaRPr lang="de-CH"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feld 4">
            <a:extLst>
              <a:ext uri="{FF2B5EF4-FFF2-40B4-BE49-F238E27FC236}">
                <a16:creationId xmlns:a16="http://schemas.microsoft.com/office/drawing/2014/main" id="{23007BB8-A5D2-3FC0-C149-0135BDCA246F}"/>
              </a:ext>
            </a:extLst>
          </p:cNvPr>
          <p:cNvSpPr txBox="1"/>
          <p:nvPr/>
        </p:nvSpPr>
        <p:spPr>
          <a:xfrm>
            <a:off x="327623" y="1153100"/>
            <a:ext cx="1297150" cy="461665"/>
          </a:xfrm>
          <a:prstGeom prst="rect">
            <a:avLst/>
          </a:prstGeom>
          <a:noFill/>
        </p:spPr>
        <p:txBody>
          <a:bodyPr wrap="none" rtlCol="0">
            <a:spAutoFit/>
          </a:bodyPr>
          <a:lstStyle/>
          <a:p>
            <a:r>
              <a:rPr lang="en-GB" sz="2400" b="1" dirty="0" err="1"/>
              <a:t>Weitere</a:t>
            </a:r>
            <a:endParaRPr lang="en-GB" b="1" dirty="0"/>
          </a:p>
        </p:txBody>
      </p:sp>
    </p:spTree>
    <p:extLst>
      <p:ext uri="{BB962C8B-B14F-4D97-AF65-F5344CB8AC3E}">
        <p14:creationId xmlns:p14="http://schemas.microsoft.com/office/powerpoint/2010/main" val="1431075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7" name="Textfeld 6">
            <a:extLst>
              <a:ext uri="{FF2B5EF4-FFF2-40B4-BE49-F238E27FC236}">
                <a16:creationId xmlns:a16="http://schemas.microsoft.com/office/drawing/2014/main" id="{38E6D055-8038-AF0C-FC62-FF2A81C18975}"/>
              </a:ext>
            </a:extLst>
          </p:cNvPr>
          <p:cNvSpPr txBox="1"/>
          <p:nvPr/>
        </p:nvSpPr>
        <p:spPr>
          <a:xfrm>
            <a:off x="463138" y="1421165"/>
            <a:ext cx="3619902" cy="461665"/>
          </a:xfrm>
          <a:prstGeom prst="rect">
            <a:avLst/>
          </a:prstGeom>
          <a:noFill/>
        </p:spPr>
        <p:txBody>
          <a:bodyPr wrap="none" rtlCol="0">
            <a:spAutoFit/>
          </a:bodyPr>
          <a:lstStyle/>
          <a:p>
            <a:r>
              <a:rPr lang="de-CH" sz="2400" b="1" u="none" strike="noStrike" dirty="0">
                <a:effectLst/>
              </a:rPr>
              <a:t>Digitale Dokumentation</a:t>
            </a:r>
            <a:endParaRPr lang="en-GB" sz="2400" b="1" dirty="0"/>
          </a:p>
        </p:txBody>
      </p:sp>
      <p:graphicFrame>
        <p:nvGraphicFramePr>
          <p:cNvPr id="8" name="Tabelle 8">
            <a:extLst>
              <a:ext uri="{FF2B5EF4-FFF2-40B4-BE49-F238E27FC236}">
                <a16:creationId xmlns:a16="http://schemas.microsoft.com/office/drawing/2014/main" id="{12CC1E48-02C3-34E4-A838-B02CC4A48093}"/>
              </a:ext>
            </a:extLst>
          </p:cNvPr>
          <p:cNvGraphicFramePr>
            <a:graphicFrameLocks noGrp="1"/>
          </p:cNvGraphicFramePr>
          <p:nvPr>
            <p:extLst>
              <p:ext uri="{D42A27DB-BD31-4B8C-83A1-F6EECF244321}">
                <p14:modId xmlns:p14="http://schemas.microsoft.com/office/powerpoint/2010/main" val="3291879246"/>
              </p:ext>
            </p:extLst>
          </p:nvPr>
        </p:nvGraphicFramePr>
        <p:xfrm>
          <a:off x="463138" y="2303813"/>
          <a:ext cx="10673423" cy="2875713"/>
        </p:xfrm>
        <a:graphic>
          <a:graphicData uri="http://schemas.openxmlformats.org/drawingml/2006/table">
            <a:tbl>
              <a:tblPr firstRow="1" bandRow="1">
                <a:tableStyleId>{9D7B26C5-4107-4FEC-AEDC-1716B250A1EF}</a:tableStyleId>
              </a:tblPr>
              <a:tblGrid>
                <a:gridCol w="1306285">
                  <a:extLst>
                    <a:ext uri="{9D8B030D-6E8A-4147-A177-3AD203B41FA5}">
                      <a16:colId xmlns:a16="http://schemas.microsoft.com/office/drawing/2014/main" val="2071126069"/>
                    </a:ext>
                  </a:extLst>
                </a:gridCol>
                <a:gridCol w="1793174">
                  <a:extLst>
                    <a:ext uri="{9D8B030D-6E8A-4147-A177-3AD203B41FA5}">
                      <a16:colId xmlns:a16="http://schemas.microsoft.com/office/drawing/2014/main" val="3613276736"/>
                    </a:ext>
                  </a:extLst>
                </a:gridCol>
                <a:gridCol w="2671948">
                  <a:extLst>
                    <a:ext uri="{9D8B030D-6E8A-4147-A177-3AD203B41FA5}">
                      <a16:colId xmlns:a16="http://schemas.microsoft.com/office/drawing/2014/main" val="3346560451"/>
                    </a:ext>
                  </a:extLst>
                </a:gridCol>
                <a:gridCol w="2296317">
                  <a:extLst>
                    <a:ext uri="{9D8B030D-6E8A-4147-A177-3AD203B41FA5}">
                      <a16:colId xmlns:a16="http://schemas.microsoft.com/office/drawing/2014/main" val="2130781266"/>
                    </a:ext>
                  </a:extLst>
                </a:gridCol>
                <a:gridCol w="2605699">
                  <a:extLst>
                    <a:ext uri="{9D8B030D-6E8A-4147-A177-3AD203B41FA5}">
                      <a16:colId xmlns:a16="http://schemas.microsoft.com/office/drawing/2014/main" val="2496389021"/>
                    </a:ext>
                  </a:extLst>
                </a:gridCol>
              </a:tblGrid>
              <a:tr h="970748">
                <a:tc>
                  <a:txBody>
                    <a:bodyPr/>
                    <a:lstStyle/>
                    <a:p>
                      <a:r>
                        <a:rPr lang="en-GB" sz="1400" b="1" dirty="0" err="1"/>
                        <a:t>Häufigkeit</a:t>
                      </a:r>
                      <a:endParaRPr lang="en-GB" sz="1400" b="1" dirty="0"/>
                    </a:p>
                  </a:txBody>
                  <a:tcPr/>
                </a:tc>
                <a:tc>
                  <a:txBody>
                    <a:bodyPr/>
                    <a:lstStyle/>
                    <a:p>
                      <a:r>
                        <a:rPr lang="de-CH" sz="1400" b="1" u="none" strike="noStrike" dirty="0">
                          <a:effectLst/>
                        </a:rPr>
                        <a:t>Für die persönliche Dokumentation</a:t>
                      </a:r>
                      <a:endParaRPr lang="en-GB" sz="1400" b="1" dirty="0"/>
                    </a:p>
                  </a:txBody>
                  <a:tcPr/>
                </a:tc>
                <a:tc>
                  <a:txBody>
                    <a:bodyPr/>
                    <a:lstStyle/>
                    <a:p>
                      <a:r>
                        <a:rPr lang="de-CH" sz="1400" b="1" u="none" strike="noStrike" dirty="0">
                          <a:effectLst/>
                        </a:rPr>
                        <a:t>Für die seelsorgeinterne/intraprofessionelle Zusammenarbeit]</a:t>
                      </a:r>
                      <a:endParaRPr lang="en-GB" sz="1400" b="1" dirty="0"/>
                    </a:p>
                  </a:txBody>
                  <a:tcPr/>
                </a:tc>
                <a:tc>
                  <a:txBody>
                    <a:bodyPr/>
                    <a:lstStyle/>
                    <a:p>
                      <a:r>
                        <a:rPr lang="de-CH" sz="1400" b="1" u="none" strike="noStrike" dirty="0">
                          <a:effectLst/>
                        </a:rPr>
                        <a:t>Für die interprofessionelle Zusammenarbeit</a:t>
                      </a:r>
                      <a:endParaRPr lang="en-GB" sz="1400" b="1" dirty="0"/>
                    </a:p>
                  </a:txBody>
                  <a:tcPr/>
                </a:tc>
                <a:tc>
                  <a:txBody>
                    <a:bodyPr/>
                    <a:lstStyle/>
                    <a:p>
                      <a:r>
                        <a:rPr lang="de-CH" sz="1400" b="1" u="none" strike="noStrike" dirty="0">
                          <a:effectLst/>
                        </a:rPr>
                        <a:t>Für die Leistungserfassung</a:t>
                      </a:r>
                      <a:endParaRPr lang="en-GB" sz="1400" b="1" dirty="0"/>
                    </a:p>
                  </a:txBody>
                  <a:tcPr/>
                </a:tc>
                <a:extLst>
                  <a:ext uri="{0D108BD9-81ED-4DB2-BD59-A6C34878D82A}">
                    <a16:rowId xmlns:a16="http://schemas.microsoft.com/office/drawing/2014/main" val="2568204956"/>
                  </a:ext>
                </a:extLst>
              </a:tr>
              <a:tr h="380993">
                <a:tc>
                  <a:txBody>
                    <a:bodyPr/>
                    <a:lstStyle/>
                    <a:p>
                      <a:r>
                        <a:rPr lang="en-GB" sz="1400" dirty="0"/>
                        <a:t>1</a:t>
                      </a:r>
                    </a:p>
                  </a:txBody>
                  <a:tcPr/>
                </a:tc>
                <a:tc>
                  <a:txBody>
                    <a:bodyPr/>
                    <a:lstStyle/>
                    <a:p>
                      <a:pPr algn="r" fontAlgn="b"/>
                      <a:r>
                        <a:rPr lang="de-CH" sz="1400" u="none" strike="noStrike" dirty="0">
                          <a:effectLst/>
                        </a:rPr>
                        <a:t>31.40%</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22.35%</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21.18%</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25.88%</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2915248536"/>
                  </a:ext>
                </a:extLst>
              </a:tr>
              <a:tr h="380993">
                <a:tc>
                  <a:txBody>
                    <a:bodyPr/>
                    <a:lstStyle/>
                    <a:p>
                      <a:r>
                        <a:rPr lang="en-GB" sz="1400" dirty="0"/>
                        <a:t>2</a:t>
                      </a:r>
                    </a:p>
                  </a:txBody>
                  <a:tcPr/>
                </a:tc>
                <a:tc>
                  <a:txBody>
                    <a:bodyPr/>
                    <a:lstStyle/>
                    <a:p>
                      <a:pPr algn="r" fontAlgn="b"/>
                      <a:r>
                        <a:rPr lang="de-CH" sz="1400" u="none" strike="noStrike" dirty="0">
                          <a:effectLst/>
                        </a:rPr>
                        <a:t>8.14%</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17.65%</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11.76%</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9.41%</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3773048257"/>
                  </a:ext>
                </a:extLst>
              </a:tr>
              <a:tr h="380993">
                <a:tc>
                  <a:txBody>
                    <a:bodyPr/>
                    <a:lstStyle/>
                    <a:p>
                      <a:r>
                        <a:rPr lang="en-GB" sz="1400" dirty="0"/>
                        <a:t>3</a:t>
                      </a:r>
                    </a:p>
                  </a:txBody>
                  <a:tcPr/>
                </a:tc>
                <a:tc>
                  <a:txBody>
                    <a:bodyPr/>
                    <a:lstStyle/>
                    <a:p>
                      <a:pPr algn="r" fontAlgn="b"/>
                      <a:r>
                        <a:rPr lang="de-CH" sz="1400" u="none" strike="noStrike" dirty="0">
                          <a:effectLst/>
                        </a:rPr>
                        <a:t>11.63%</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15.29%</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22.35%</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7.06%</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596486053"/>
                  </a:ext>
                </a:extLst>
              </a:tr>
              <a:tr h="380993">
                <a:tc>
                  <a:txBody>
                    <a:bodyPr/>
                    <a:lstStyle/>
                    <a:p>
                      <a:r>
                        <a:rPr lang="en-GB" sz="1400" dirty="0"/>
                        <a:t>4</a:t>
                      </a:r>
                    </a:p>
                  </a:txBody>
                  <a:tcPr/>
                </a:tc>
                <a:tc>
                  <a:txBody>
                    <a:bodyPr/>
                    <a:lstStyle/>
                    <a:p>
                      <a:pPr algn="r" fontAlgn="b"/>
                      <a:r>
                        <a:rPr lang="de-CH" sz="1400" u="none" strike="noStrike" dirty="0">
                          <a:effectLst/>
                        </a:rPr>
                        <a:t>9.30%</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10.59%</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9.41%</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9.41%</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798198346"/>
                  </a:ext>
                </a:extLst>
              </a:tr>
              <a:tr h="380993">
                <a:tc>
                  <a:txBody>
                    <a:bodyPr/>
                    <a:lstStyle/>
                    <a:p>
                      <a:r>
                        <a:rPr lang="en-GB" sz="1400" dirty="0"/>
                        <a:t>5</a:t>
                      </a:r>
                    </a:p>
                  </a:txBody>
                  <a:tcPr/>
                </a:tc>
                <a:tc>
                  <a:txBody>
                    <a:bodyPr/>
                    <a:lstStyle/>
                    <a:p>
                      <a:pPr algn="r" fontAlgn="b"/>
                      <a:r>
                        <a:rPr lang="de-CH" sz="1400" u="none" strike="noStrike" dirty="0">
                          <a:effectLst/>
                        </a:rPr>
                        <a:t>29.07%</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23.53%</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24.71%</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37.65%</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470313335"/>
                  </a:ext>
                </a:extLst>
              </a:tr>
            </a:tbl>
          </a:graphicData>
        </a:graphic>
      </p:graphicFrame>
    </p:spTree>
    <p:extLst>
      <p:ext uri="{BB962C8B-B14F-4D97-AF65-F5344CB8AC3E}">
        <p14:creationId xmlns:p14="http://schemas.microsoft.com/office/powerpoint/2010/main" val="3316978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9" name="Textfeld 8">
            <a:extLst>
              <a:ext uri="{FF2B5EF4-FFF2-40B4-BE49-F238E27FC236}">
                <a16:creationId xmlns:a16="http://schemas.microsoft.com/office/drawing/2014/main" id="{2D3F6B4C-B30F-9C36-14EA-A7509C2B10FD}"/>
              </a:ext>
            </a:extLst>
          </p:cNvPr>
          <p:cNvSpPr txBox="1"/>
          <p:nvPr/>
        </p:nvSpPr>
        <p:spPr>
          <a:xfrm>
            <a:off x="812800" y="1542473"/>
            <a:ext cx="4727576" cy="400110"/>
          </a:xfrm>
          <a:prstGeom prst="rect">
            <a:avLst/>
          </a:prstGeom>
          <a:noFill/>
        </p:spPr>
        <p:txBody>
          <a:bodyPr wrap="none" rtlCol="0">
            <a:spAutoFit/>
          </a:bodyPr>
          <a:lstStyle/>
          <a:p>
            <a:r>
              <a:rPr lang="de-CH" sz="2000" b="1" u="none" strike="noStrike" dirty="0">
                <a:effectLst/>
              </a:rPr>
              <a:t>Videokonferenz-Software (z.B. Zoom)</a:t>
            </a:r>
            <a:endParaRPr lang="en-GB" sz="2000" b="1" dirty="0"/>
          </a:p>
        </p:txBody>
      </p:sp>
      <p:graphicFrame>
        <p:nvGraphicFramePr>
          <p:cNvPr id="10" name="Tabelle 10">
            <a:extLst>
              <a:ext uri="{FF2B5EF4-FFF2-40B4-BE49-F238E27FC236}">
                <a16:creationId xmlns:a16="http://schemas.microsoft.com/office/drawing/2014/main" id="{2A4C098C-E9FA-B1EB-754C-5F408C3A5169}"/>
              </a:ext>
            </a:extLst>
          </p:cNvPr>
          <p:cNvGraphicFramePr>
            <a:graphicFrameLocks noGrp="1"/>
          </p:cNvGraphicFramePr>
          <p:nvPr>
            <p:extLst>
              <p:ext uri="{D42A27DB-BD31-4B8C-83A1-F6EECF244321}">
                <p14:modId xmlns:p14="http://schemas.microsoft.com/office/powerpoint/2010/main" val="1672653665"/>
              </p:ext>
            </p:extLst>
          </p:nvPr>
        </p:nvGraphicFramePr>
        <p:xfrm>
          <a:off x="1710047" y="2324859"/>
          <a:ext cx="7873340" cy="2849680"/>
        </p:xfrm>
        <a:graphic>
          <a:graphicData uri="http://schemas.openxmlformats.org/drawingml/2006/table">
            <a:tbl>
              <a:tblPr firstRow="1" bandRow="1">
                <a:tableStyleId>{9D7B26C5-4107-4FEC-AEDC-1716B250A1EF}</a:tableStyleId>
              </a:tblPr>
              <a:tblGrid>
                <a:gridCol w="1045565">
                  <a:extLst>
                    <a:ext uri="{9D8B030D-6E8A-4147-A177-3AD203B41FA5}">
                      <a16:colId xmlns:a16="http://schemas.microsoft.com/office/drawing/2014/main" val="889538731"/>
                    </a:ext>
                  </a:extLst>
                </a:gridCol>
                <a:gridCol w="1947902">
                  <a:extLst>
                    <a:ext uri="{9D8B030D-6E8A-4147-A177-3AD203B41FA5}">
                      <a16:colId xmlns:a16="http://schemas.microsoft.com/office/drawing/2014/main" val="2098499350"/>
                    </a:ext>
                  </a:extLst>
                </a:gridCol>
                <a:gridCol w="2960085">
                  <a:extLst>
                    <a:ext uri="{9D8B030D-6E8A-4147-A177-3AD203B41FA5}">
                      <a16:colId xmlns:a16="http://schemas.microsoft.com/office/drawing/2014/main" val="268160689"/>
                    </a:ext>
                  </a:extLst>
                </a:gridCol>
                <a:gridCol w="1919788">
                  <a:extLst>
                    <a:ext uri="{9D8B030D-6E8A-4147-A177-3AD203B41FA5}">
                      <a16:colId xmlns:a16="http://schemas.microsoft.com/office/drawing/2014/main" val="3985597027"/>
                    </a:ext>
                  </a:extLst>
                </a:gridCol>
              </a:tblGrid>
              <a:tr h="876731">
                <a:tc>
                  <a:txBody>
                    <a:bodyPr/>
                    <a:lstStyle/>
                    <a:p>
                      <a:r>
                        <a:rPr lang="en-GB" sz="1400" dirty="0" err="1"/>
                        <a:t>Häufigkeit</a:t>
                      </a:r>
                      <a:endParaRPr lang="en-GB" sz="1400"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e-CH" sz="1400" b="1" u="none" strike="noStrike" dirty="0">
                          <a:effectLst/>
                        </a:rPr>
                        <a:t>Für interprofessionelle Zusammenarbeit</a:t>
                      </a:r>
                    </a:p>
                    <a:p>
                      <a:endParaRPr lang="en-GB" sz="1400" b="1" dirty="0"/>
                    </a:p>
                  </a:txBody>
                  <a:tcPr/>
                </a:tc>
                <a:tc>
                  <a:txBody>
                    <a:bodyPr/>
                    <a:lstStyle/>
                    <a:p>
                      <a:r>
                        <a:rPr lang="de-CH" sz="1400" b="1" u="none" strike="noStrike" dirty="0">
                          <a:effectLst/>
                        </a:rPr>
                        <a:t>Für intraprofessionelle Zusammenarbeit</a:t>
                      </a:r>
                      <a:endParaRPr lang="en-GB" sz="1400" b="1" dirty="0"/>
                    </a:p>
                  </a:txBody>
                  <a:tcPr/>
                </a:tc>
                <a:tc>
                  <a:txBody>
                    <a:bodyPr/>
                    <a:lstStyle/>
                    <a:p>
                      <a:r>
                        <a:rPr lang="de-CH" sz="1400" b="1" u="none" strike="noStrike" dirty="0">
                          <a:effectLst/>
                        </a:rPr>
                        <a:t>Für anderes</a:t>
                      </a:r>
                      <a:endParaRPr lang="en-GB" sz="1400" b="1" dirty="0"/>
                    </a:p>
                  </a:txBody>
                  <a:tcPr/>
                </a:tc>
                <a:extLst>
                  <a:ext uri="{0D108BD9-81ED-4DB2-BD59-A6C34878D82A}">
                    <a16:rowId xmlns:a16="http://schemas.microsoft.com/office/drawing/2014/main" val="2960549867"/>
                  </a:ext>
                </a:extLst>
              </a:tr>
              <a:tr h="380960">
                <a:tc>
                  <a:txBody>
                    <a:bodyPr/>
                    <a:lstStyle/>
                    <a:p>
                      <a:r>
                        <a:rPr lang="en-GB" sz="1400" dirty="0"/>
                        <a:t>1</a:t>
                      </a:r>
                    </a:p>
                  </a:txBody>
                  <a:tcPr/>
                </a:tc>
                <a:tc>
                  <a:txBody>
                    <a:bodyPr/>
                    <a:lstStyle/>
                    <a:p>
                      <a:pPr algn="r" fontAlgn="b"/>
                      <a:r>
                        <a:rPr lang="de-CH" sz="1400" u="none" strike="noStrike" dirty="0">
                          <a:effectLst/>
                        </a:rPr>
                        <a:t>36.47%</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37.65%</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58.75%</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2897556165"/>
                  </a:ext>
                </a:extLst>
              </a:tr>
              <a:tr h="380960">
                <a:tc>
                  <a:txBody>
                    <a:bodyPr/>
                    <a:lstStyle/>
                    <a:p>
                      <a:r>
                        <a:rPr lang="en-GB" sz="1400" dirty="0"/>
                        <a:t>2</a:t>
                      </a:r>
                    </a:p>
                  </a:txBody>
                  <a:tcPr/>
                </a:tc>
                <a:tc>
                  <a:txBody>
                    <a:bodyPr/>
                    <a:lstStyle/>
                    <a:p>
                      <a:pPr algn="r" fontAlgn="b"/>
                      <a:r>
                        <a:rPr lang="de-CH" sz="1400" u="none" strike="noStrike" dirty="0">
                          <a:effectLst/>
                        </a:rPr>
                        <a:t>22.35%</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28.24%</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12.50%</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807160863"/>
                  </a:ext>
                </a:extLst>
              </a:tr>
              <a:tr h="380960">
                <a:tc>
                  <a:txBody>
                    <a:bodyPr/>
                    <a:lstStyle/>
                    <a:p>
                      <a:r>
                        <a:rPr lang="en-GB" sz="1400" dirty="0"/>
                        <a:t>3</a:t>
                      </a:r>
                    </a:p>
                  </a:txBody>
                  <a:tcPr/>
                </a:tc>
                <a:tc>
                  <a:txBody>
                    <a:bodyPr/>
                    <a:lstStyle/>
                    <a:p>
                      <a:pPr algn="r" fontAlgn="b"/>
                      <a:r>
                        <a:rPr lang="de-CH" sz="1400" u="none" strike="noStrike">
                          <a:effectLst/>
                        </a:rPr>
                        <a:t>18.82%</a:t>
                      </a:r>
                      <a:endParaRPr lang="de-CH" sz="1400" b="0" i="0" u="none" strike="noStrike">
                        <a:effectLst/>
                        <a:latin typeface="Arial" panose="020B0604020202020204" pitchFamily="34" charset="0"/>
                      </a:endParaRPr>
                    </a:p>
                  </a:txBody>
                  <a:tcPr marL="0" marR="0" marT="0" marB="0" anchor="b"/>
                </a:tc>
                <a:tc>
                  <a:txBody>
                    <a:bodyPr/>
                    <a:lstStyle/>
                    <a:p>
                      <a:pPr algn="r" fontAlgn="b"/>
                      <a:r>
                        <a:rPr lang="de-CH" sz="1400" u="none" strike="noStrike" dirty="0">
                          <a:effectLst/>
                        </a:rPr>
                        <a:t>15.29%</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11.25%</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309899836"/>
                  </a:ext>
                </a:extLst>
              </a:tr>
              <a:tr h="380960">
                <a:tc>
                  <a:txBody>
                    <a:bodyPr/>
                    <a:lstStyle/>
                    <a:p>
                      <a:r>
                        <a:rPr lang="en-GB" sz="1400" dirty="0"/>
                        <a:t>4</a:t>
                      </a:r>
                    </a:p>
                  </a:txBody>
                  <a:tcPr/>
                </a:tc>
                <a:tc>
                  <a:txBody>
                    <a:bodyPr/>
                    <a:lstStyle/>
                    <a:p>
                      <a:pPr algn="r" fontAlgn="b"/>
                      <a:r>
                        <a:rPr lang="de-CH" sz="1400" u="none" strike="noStrike">
                          <a:effectLst/>
                        </a:rPr>
                        <a:t>9.41%</a:t>
                      </a:r>
                      <a:endParaRPr lang="de-CH" sz="1400" b="0" i="0" u="none" strike="noStrike">
                        <a:effectLst/>
                        <a:latin typeface="Arial" panose="020B0604020202020204" pitchFamily="34" charset="0"/>
                      </a:endParaRPr>
                    </a:p>
                  </a:txBody>
                  <a:tcPr marL="0" marR="0" marT="0" marB="0" anchor="b"/>
                </a:tc>
                <a:tc>
                  <a:txBody>
                    <a:bodyPr/>
                    <a:lstStyle/>
                    <a:p>
                      <a:pPr algn="r" fontAlgn="b"/>
                      <a:r>
                        <a:rPr lang="de-CH" sz="1400" u="none" strike="noStrike" dirty="0">
                          <a:effectLst/>
                        </a:rPr>
                        <a:t>7.06%</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3.75%</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681185539"/>
                  </a:ext>
                </a:extLst>
              </a:tr>
              <a:tr h="380960">
                <a:tc>
                  <a:txBody>
                    <a:bodyPr/>
                    <a:lstStyle/>
                    <a:p>
                      <a:r>
                        <a:rPr lang="en-GB" sz="1400" dirty="0"/>
                        <a:t>5</a:t>
                      </a:r>
                    </a:p>
                  </a:txBody>
                  <a:tcPr/>
                </a:tc>
                <a:tc>
                  <a:txBody>
                    <a:bodyPr/>
                    <a:lstStyle/>
                    <a:p>
                      <a:pPr algn="r" fontAlgn="b"/>
                      <a:r>
                        <a:rPr lang="de-CH" sz="1400" u="none" strike="noStrike" dirty="0">
                          <a:effectLst/>
                        </a:rPr>
                        <a:t>2.35%</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1.18%</a:t>
                      </a:r>
                      <a:endParaRPr lang="de-CH" sz="1400" b="0" i="0" u="none" strike="noStrike" dirty="0">
                        <a:effectLst/>
                        <a:latin typeface="Arial" panose="020B0604020202020204" pitchFamily="34" charset="0"/>
                      </a:endParaRPr>
                    </a:p>
                  </a:txBody>
                  <a:tcPr marL="0" marR="0" marT="0" marB="0" anchor="b"/>
                </a:tc>
                <a:tc>
                  <a:txBody>
                    <a:bodyPr/>
                    <a:lstStyle/>
                    <a:p>
                      <a:pPr algn="r" fontAlgn="b"/>
                      <a:r>
                        <a:rPr lang="de-CH" sz="1400" u="none" strike="noStrike" dirty="0">
                          <a:effectLst/>
                        </a:rPr>
                        <a:t>2.50%</a:t>
                      </a:r>
                      <a:endParaRPr lang="de-CH" sz="1400" b="0"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665553134"/>
                  </a:ext>
                </a:extLst>
              </a:tr>
            </a:tbl>
          </a:graphicData>
        </a:graphic>
      </p:graphicFrame>
    </p:spTree>
    <p:extLst>
      <p:ext uri="{BB962C8B-B14F-4D97-AF65-F5344CB8AC3E}">
        <p14:creationId xmlns:p14="http://schemas.microsoft.com/office/powerpoint/2010/main" val="3039488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0"/>
          <p:cNvSpPr/>
          <p:nvPr/>
        </p:nvSpPr>
        <p:spPr>
          <a:xfrm>
            <a:off x="8444171" y="169185"/>
            <a:ext cx="2692389" cy="83099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dirty="0">
                <a:solidFill>
                  <a:srgbClr val="5A5A5A"/>
                </a:solidFill>
                <a:latin typeface="Calibri"/>
                <a:ea typeface="Calibri"/>
                <a:cs typeface="Calibri"/>
                <a:sym typeface="Calibri"/>
              </a:rPr>
              <a:t>Dr. Fabian </a:t>
            </a:r>
            <a:r>
              <a:rPr lang="en-US" sz="1200" dirty="0" err="1">
                <a:solidFill>
                  <a:srgbClr val="5A5A5A"/>
                </a:solidFill>
                <a:latin typeface="Calibri"/>
                <a:ea typeface="Calibri"/>
                <a:cs typeface="Calibri"/>
                <a:sym typeface="Calibri"/>
              </a:rPr>
              <a:t>Winiger</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Professorship of Spiritual Care</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UFSP Digital Religion(s)</a:t>
            </a:r>
            <a:br>
              <a:rPr lang="en-US" sz="1200" dirty="0">
                <a:solidFill>
                  <a:srgbClr val="5A5A5A"/>
                </a:solidFill>
                <a:latin typeface="Calibri"/>
                <a:ea typeface="Calibri"/>
                <a:cs typeface="Calibri"/>
                <a:sym typeface="Calibri"/>
              </a:rPr>
            </a:br>
            <a:r>
              <a:rPr lang="en-US" sz="1200" dirty="0">
                <a:solidFill>
                  <a:srgbClr val="5A5A5A"/>
                </a:solidFill>
                <a:latin typeface="Calibri"/>
                <a:ea typeface="Calibri"/>
                <a:cs typeface="Calibri"/>
                <a:sym typeface="Calibri"/>
              </a:rPr>
              <a:t>University of Zürich</a:t>
            </a:r>
            <a:endParaRPr sz="1200" dirty="0">
              <a:solidFill>
                <a:srgbClr val="5A5A5A"/>
              </a:solidFill>
              <a:latin typeface="Calibri"/>
              <a:ea typeface="Calibri"/>
              <a:cs typeface="Calibri"/>
              <a:sym typeface="Calibri"/>
            </a:endParaRPr>
          </a:p>
        </p:txBody>
      </p:sp>
      <p:pic>
        <p:nvPicPr>
          <p:cNvPr id="67" name="Google Shape;67;p10" descr="Digital Religion(s) (@UZH_DigRel) | Twitter"/>
          <p:cNvPicPr preferRelativeResize="0"/>
          <p:nvPr/>
        </p:nvPicPr>
        <p:blipFill rotWithShape="1">
          <a:blip r:embed="rId3">
            <a:alphaModFix/>
          </a:blip>
          <a:srcRect/>
          <a:stretch/>
        </p:blipFill>
        <p:spPr>
          <a:xfrm>
            <a:off x="11136560" y="116632"/>
            <a:ext cx="936104" cy="936104"/>
          </a:xfrm>
          <a:prstGeom prst="rect">
            <a:avLst/>
          </a:prstGeom>
          <a:noFill/>
          <a:ln>
            <a:noFill/>
          </a:ln>
        </p:spPr>
      </p:pic>
      <p:sp>
        <p:nvSpPr>
          <p:cNvPr id="9" name="Textfeld 8">
            <a:extLst>
              <a:ext uri="{FF2B5EF4-FFF2-40B4-BE49-F238E27FC236}">
                <a16:creationId xmlns:a16="http://schemas.microsoft.com/office/drawing/2014/main" id="{FE4E3C76-BEE6-4CED-142E-50F014851756}"/>
              </a:ext>
            </a:extLst>
          </p:cNvPr>
          <p:cNvSpPr txBox="1"/>
          <p:nvPr/>
        </p:nvSpPr>
        <p:spPr>
          <a:xfrm>
            <a:off x="558907" y="1191820"/>
            <a:ext cx="7596951" cy="584775"/>
          </a:xfrm>
          <a:prstGeom prst="rect">
            <a:avLst/>
          </a:prstGeom>
          <a:noFill/>
        </p:spPr>
        <p:txBody>
          <a:bodyPr wrap="none" rtlCol="0">
            <a:spAutoFit/>
          </a:bodyPr>
          <a:lstStyle/>
          <a:p>
            <a:r>
              <a:rPr lang="de-CH" sz="1800" b="1" u="none" strike="noStrike" dirty="0">
                <a:effectLst/>
              </a:rPr>
              <a:t>Software zur Planung oder Evaluation von Interventionen (welche?)</a:t>
            </a:r>
            <a:endParaRPr lang="de-CH" sz="1800" b="1" i="0" u="none" strike="noStrike" dirty="0">
              <a:effectLst/>
              <a:latin typeface="Arial" panose="020B0604020202020204" pitchFamily="34" charset="0"/>
            </a:endParaRPr>
          </a:p>
          <a:p>
            <a:endParaRPr lang="en-GB" dirty="0"/>
          </a:p>
        </p:txBody>
      </p:sp>
      <p:sp>
        <p:nvSpPr>
          <p:cNvPr id="12" name="Textfeld 11">
            <a:extLst>
              <a:ext uri="{FF2B5EF4-FFF2-40B4-BE49-F238E27FC236}">
                <a16:creationId xmlns:a16="http://schemas.microsoft.com/office/drawing/2014/main" id="{B8A175DE-DA3F-3941-CE05-EC4A06075C2D}"/>
              </a:ext>
            </a:extLst>
          </p:cNvPr>
          <p:cNvSpPr txBox="1"/>
          <p:nvPr/>
        </p:nvSpPr>
        <p:spPr>
          <a:xfrm>
            <a:off x="389164" y="1595021"/>
            <a:ext cx="11802836" cy="5262979"/>
          </a:xfrm>
          <a:prstGeom prst="rect">
            <a:avLst/>
          </a:prstGeom>
          <a:noFill/>
        </p:spPr>
        <p:txBody>
          <a:bodyPr wrap="square" numCol="3" rtlCol="0">
            <a:spAutoFit/>
          </a:bodyPr>
          <a:lstStyle/>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Aller höchstens das KISIM-Programm.</a:t>
            </a:r>
          </a:p>
          <a:p>
            <a:pPr marL="285750" indent="-285750">
              <a:buFont typeface="Arial" panose="020B0604020202020204" pitchFamily="34" charset="0"/>
              <a:buChar char="•"/>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Phoenix</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err="1">
                <a:effectLst/>
                <a:latin typeface="Calibri" panose="020F0502020204030204" pitchFamily="34" charset="0"/>
                <a:ea typeface="Calibri" panose="020F0502020204030204" pitchFamily="34" charset="0"/>
                <a:cs typeface="Times New Roman" panose="02020603050405020304" pitchFamily="18" charset="0"/>
              </a:rPr>
              <a:t>Ninox</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KISIM</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err="1">
                <a:effectLst/>
                <a:latin typeface="Calibri" panose="020F0502020204030204" pitchFamily="34" charset="0"/>
                <a:ea typeface="Calibri" panose="020F0502020204030204" pitchFamily="34" charset="0"/>
                <a:cs typeface="Times New Roman" panose="02020603050405020304" pitchFamily="18" charset="0"/>
              </a:rPr>
              <a:t>seel:is</a:t>
            </a: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600" kern="100" dirty="0" err="1">
                <a:effectLst/>
                <a:latin typeface="Calibri" panose="020F0502020204030204" pitchFamily="34" charset="0"/>
                <a:ea typeface="Calibri" panose="020F0502020204030204" pitchFamily="34" charset="0"/>
                <a:cs typeface="Times New Roman" panose="02020603050405020304" pitchFamily="18" charset="0"/>
              </a:rPr>
              <a:t>spitalintern</a:t>
            </a: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Soarian, </a:t>
            </a:r>
            <a:r>
              <a:rPr lang="en-US" sz="1600" kern="100" dirty="0" err="1">
                <a:effectLst/>
                <a:latin typeface="Calibri" panose="020F0502020204030204" pitchFamily="34" charset="0"/>
                <a:ea typeface="Calibri" panose="020F0502020204030204" pitchFamily="34" charset="0"/>
                <a:cs typeface="Times New Roman" panose="02020603050405020304" pitchFamily="18" charset="0"/>
              </a:rPr>
              <a:t>Ultragenda</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err="1">
                <a:effectLst/>
                <a:latin typeface="Calibri" panose="020F0502020204030204" pitchFamily="34" charset="0"/>
                <a:ea typeface="Calibri" panose="020F0502020204030204" pitchFamily="34" charset="0"/>
                <a:cs typeface="Times New Roman" panose="02020603050405020304" pitchFamily="18" charset="0"/>
              </a:rPr>
              <a:t>Kisim</a:t>
            </a: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 Intranet, windows 365, </a:t>
            </a:r>
            <a:r>
              <a:rPr lang="en-US" sz="1600" kern="100" dirty="0" err="1">
                <a:effectLst/>
                <a:latin typeface="Calibri" panose="020F0502020204030204" pitchFamily="34" charset="0"/>
                <a:ea typeface="Calibri" panose="020F0502020204030204" pitchFamily="34" charset="0"/>
                <a:cs typeface="Times New Roman" panose="02020603050405020304" pitchFamily="18" charset="0"/>
              </a:rPr>
              <a:t>bekeeper</a:t>
            </a: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 WhatsApp, </a:t>
            </a:r>
            <a:r>
              <a:rPr lang="en-US" sz="1600" kern="100" dirty="0" err="1">
                <a:effectLst/>
                <a:latin typeface="Calibri" panose="020F0502020204030204" pitchFamily="34" charset="0"/>
                <a:ea typeface="Calibri" panose="020F0502020204030204" pitchFamily="34" charset="0"/>
                <a:cs typeface="Times New Roman" panose="02020603050405020304" pitchFamily="18" charset="0"/>
              </a:rPr>
              <a:t>skyp</a:t>
            </a: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 professional,</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Ich bin in Sachen PC und Technik nicht sehr versiert. Ich kann diese Frage nicht beantworten.</a:t>
            </a: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Microsoft</a:t>
            </a:r>
            <a:r>
              <a:rPr lang="de-CH" sz="1600" kern="100" dirty="0">
                <a:effectLst/>
                <a:latin typeface="MS Gothic" panose="020B0609070205080204" pitchFamily="49" charset="-128"/>
                <a:ea typeface="Calibri" panose="020F0502020204030204" pitchFamily="34" charset="0"/>
                <a:cs typeface="MS Gothic" panose="020B0609070205080204" pitchFamily="49" charset="-128"/>
              </a:rPr>
              <a:t> </a:t>
            </a: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Office 365</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Email, </a:t>
            </a:r>
            <a:r>
              <a:rPr lang="en-US" sz="1600" kern="100" dirty="0" err="1">
                <a:effectLst/>
                <a:latin typeface="Calibri" panose="020F0502020204030204" pitchFamily="34" charset="0"/>
                <a:ea typeface="Calibri" panose="020F0502020204030204" pitchFamily="34" charset="0"/>
                <a:cs typeface="Times New Roman" panose="02020603050405020304" pitchFamily="18" charset="0"/>
              </a:rPr>
              <a:t>Whatsapp</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KISNG</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Ines </a:t>
            </a:r>
            <a:r>
              <a:rPr lang="en-US" sz="1600" kern="100" dirty="0" err="1">
                <a:effectLst/>
                <a:latin typeface="Calibri" panose="020F0502020204030204" pitchFamily="34" charset="0"/>
                <a:ea typeface="Calibri" panose="020F0502020204030204" pitchFamily="34" charset="0"/>
                <a:cs typeface="Times New Roman" panose="02020603050405020304" pitchFamily="18" charset="0"/>
              </a:rPr>
              <a:t>Kis</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Teams </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Zoom</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EPIC - </a:t>
            </a:r>
            <a:r>
              <a:rPr lang="en-US" sz="1600" kern="100" dirty="0" err="1">
                <a:effectLst/>
                <a:latin typeface="Calibri" panose="020F0502020204030204" pitchFamily="34" charset="0"/>
                <a:ea typeface="Calibri" panose="020F0502020204030204" pitchFamily="34" charset="0"/>
                <a:cs typeface="Times New Roman" panose="02020603050405020304" pitchFamily="18" charset="0"/>
              </a:rPr>
              <a:t>LUKiS</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Outlook</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err="1">
                <a:effectLst/>
                <a:latin typeface="Calibri" panose="020F0502020204030204" pitchFamily="34" charset="0"/>
                <a:ea typeface="Calibri" panose="020F0502020204030204" pitchFamily="34" charset="0"/>
                <a:cs typeface="Times New Roman" panose="02020603050405020304" pitchFamily="18" charset="0"/>
              </a:rPr>
              <a:t>Wicare</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err="1">
                <a:effectLst/>
                <a:latin typeface="Calibri" panose="020F0502020204030204" pitchFamily="34" charset="0"/>
                <a:ea typeface="Calibri" panose="020F0502020204030204" pitchFamily="34" charset="0"/>
                <a:cs typeface="Times New Roman" panose="02020603050405020304" pitchFamily="18" charset="0"/>
              </a:rPr>
              <a:t>Erfassungstool</a:t>
            </a: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 BE-JU-SO</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Access</a:t>
            </a: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was ist damit gemeint? Ich finde sowieso alle Fragen schwierig zu verstehen und zu beantworten, sie sind auch nicht sehr differenziert. z. B. Zoom brauchte ich nicht nie, aber nur selten und nur während Corona. sonst nie... darum habe ich 2 angekreuzt. das ist doch aber missverständlich. es war nur während Corona.</a:t>
            </a:r>
          </a:p>
          <a:p>
            <a:pPr marL="285750" indent="-285750">
              <a:buFont typeface="Arial" panose="020B0604020202020204" pitchFamily="34" charset="0"/>
              <a:buChar char="•"/>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INES KIS</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Evernote</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err="1">
                <a:effectLst/>
                <a:latin typeface="Calibri" panose="020F0502020204030204" pitchFamily="34" charset="0"/>
                <a:ea typeface="Calibri" panose="020F0502020204030204" pitchFamily="34" charset="0"/>
                <a:cs typeface="Times New Roman" panose="02020603050405020304" pitchFamily="18" charset="0"/>
              </a:rPr>
              <a:t>GoodNotes</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PKS plus</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de-CH" sz="1600" kern="100" dirty="0" err="1">
                <a:effectLst/>
                <a:latin typeface="Calibri" panose="020F0502020204030204" pitchFamily="34" charset="0"/>
                <a:ea typeface="Calibri" panose="020F0502020204030204" pitchFamily="34" charset="0"/>
                <a:cs typeface="Times New Roman" panose="02020603050405020304" pitchFamily="18" charset="0"/>
              </a:rPr>
              <a:t>KiKartei</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Keine (mehr).</a:t>
            </a:r>
            <a:r>
              <a:rPr lang="en-US" sz="1600" kern="100" dirty="0">
                <a:effectLst/>
                <a:latin typeface="MS Gothic" panose="020B0609070205080204" pitchFamily="49" charset="-128"/>
                <a:ea typeface="Calibri" panose="020F0502020204030204" pitchFamily="34" charset="0"/>
                <a:cs typeface="MS Gothic" panose="020B0609070205080204" pitchFamily="49" charset="-128"/>
              </a:rPr>
              <a:t>  </a:t>
            </a: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Das Datenschutzgesetz und seine Umsetzung in den einzelnen Institutionen setzen Grenzen, in welchem Umfang die Seelsorge auf die entsprechende Software zugreifen darf. In den letzten Jahren sind die Möglichkeiten diesbezüglich eingeschränkt worden.</a:t>
            </a:r>
          </a:p>
          <a:p>
            <a:pPr marL="285750" indent="-285750">
              <a:buFont typeface="Arial" panose="020B0604020202020204" pitchFamily="34" charset="0"/>
              <a:buChar char="•"/>
            </a:pPr>
            <a:r>
              <a:rPr lang="de-CH" sz="1600" kern="100" dirty="0" err="1">
                <a:effectLst/>
                <a:latin typeface="Calibri" panose="020F0502020204030204" pitchFamily="34" charset="0"/>
                <a:ea typeface="Calibri" panose="020F0502020204030204" pitchFamily="34" charset="0"/>
                <a:cs typeface="Times New Roman" panose="02020603050405020304" pitchFamily="18" charset="0"/>
              </a:rPr>
              <a:t>cgm</a:t>
            </a: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de-CH" sz="1600" kern="100" dirty="0" err="1">
                <a:effectLst/>
                <a:latin typeface="Calibri" panose="020F0502020204030204" pitchFamily="34" charset="0"/>
                <a:ea typeface="Calibri" panose="020F0502020204030204" pitchFamily="34" charset="0"/>
                <a:cs typeface="Times New Roman" panose="02020603050405020304" pitchFamily="18" charset="0"/>
              </a:rPr>
              <a:t>clinical</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de-CH" sz="1600" kern="100" dirty="0" err="1">
                <a:effectLst/>
                <a:latin typeface="Calibri" panose="020F0502020204030204" pitchFamily="34" charset="0"/>
                <a:ea typeface="Calibri" panose="020F0502020204030204" pitchFamily="34" charset="0"/>
                <a:cs typeface="Times New Roman" panose="02020603050405020304" pitchFamily="18" charset="0"/>
              </a:rPr>
              <a:t>webex</a:t>
            </a:r>
            <a:endParaRPr lang="de-C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Spitalinterne Software Polypoint, bei der die Seelsorge wie alle anderen Professionen auch, z.B. Patiententermine abmachen kann</a:t>
            </a:r>
          </a:p>
          <a:p>
            <a:pPr marL="285750" indent="-285750">
              <a:buFont typeface="Arial" panose="020B0604020202020204" pitchFamily="34" charset="0"/>
              <a:buChar char="•"/>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Excel, Word, Outlook, Power Point...</a:t>
            </a: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Excel für die Erfassung der Arbeitszeit und der erbrachten patientenbezogenen und anderen Leistungen gemäss Zeitaufwand sowie bezüglich Anzahl nach verschiedenen Kategorien: z.B. Kontakt, Gespräch, Krisenbegleitung, Abschiedsgestaltung u.a.</a:t>
            </a: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Recherchen im Internet (Safari, </a:t>
            </a:r>
            <a:r>
              <a:rPr lang="de-CH" sz="1600" kern="100" dirty="0" err="1">
                <a:effectLst/>
                <a:latin typeface="Calibri" panose="020F0502020204030204" pitchFamily="34" charset="0"/>
                <a:ea typeface="Calibri" panose="020F0502020204030204" pitchFamily="34" charset="0"/>
                <a:cs typeface="Times New Roman" panose="02020603050405020304" pitchFamily="18" charset="0"/>
              </a:rPr>
              <a:t>DuckDuck</a:t>
            </a: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a:t>
            </a: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Podcast Rätsel des Unbewussten</a:t>
            </a: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Podcast Unter Pfarrerstöchtern</a:t>
            </a: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Doodle?</a:t>
            </a:r>
          </a:p>
          <a:p>
            <a:pPr marL="285750" indent="-285750">
              <a:buFont typeface="Arial" panose="020B0604020202020204" pitchFamily="34" charset="0"/>
              <a:buChar char="•"/>
            </a:pPr>
            <a:r>
              <a:rPr lang="de-CH" sz="1600" kern="100" dirty="0">
                <a:effectLst/>
                <a:latin typeface="Calibri" panose="020F0502020204030204" pitchFamily="34" charset="0"/>
                <a:ea typeface="Calibri" panose="020F0502020204030204" pitchFamily="34" charset="0"/>
                <a:cs typeface="Times New Roman" panose="02020603050405020304" pitchFamily="18" charset="0"/>
              </a:rPr>
              <a:t> </a:t>
            </a:r>
          </a:p>
          <a:p>
            <a:pPr marL="171450" indent="-171450">
              <a:buFont typeface="Arial" panose="020B0604020202020204" pitchFamily="34" charset="0"/>
              <a:buChar char="•"/>
            </a:pPr>
            <a:endParaRPr lang="en-GB" sz="1200" dirty="0"/>
          </a:p>
        </p:txBody>
      </p:sp>
    </p:spTree>
    <p:extLst>
      <p:ext uri="{BB962C8B-B14F-4D97-AF65-F5344CB8AC3E}">
        <p14:creationId xmlns:p14="http://schemas.microsoft.com/office/powerpoint/2010/main" val="3595863145"/>
      </p:ext>
    </p:extLst>
  </p:cSld>
  <p:clrMapOvr>
    <a:masterClrMapping/>
  </p:clrMapOvr>
</p:sld>
</file>

<file path=ppt/theme/theme1.xml><?xml version="1.0" encoding="utf-8"?>
<a:theme xmlns:a="http://schemas.openxmlformats.org/drawingml/2006/main" name="UZH">
  <a:themeElements>
    <a:clrScheme name="UZH">
      <a:dk1>
        <a:srgbClr val="000000"/>
      </a:dk1>
      <a:lt1>
        <a:srgbClr val="FFFFFF"/>
      </a:lt1>
      <a:dk2>
        <a:srgbClr val="DADEE2"/>
      </a:dk2>
      <a:lt2>
        <a:srgbClr val="FEDC00"/>
      </a:lt2>
      <a:accent1>
        <a:srgbClr val="0028A5"/>
      </a:accent1>
      <a:accent2>
        <a:srgbClr val="A3ADB7"/>
      </a:accent2>
      <a:accent3>
        <a:srgbClr val="DC6027"/>
      </a:accent3>
      <a:accent4>
        <a:srgbClr val="0B82A0"/>
      </a:accent4>
      <a:accent5>
        <a:srgbClr val="2A7F60"/>
      </a:accent5>
      <a:accent6>
        <a:srgbClr val="91C34A"/>
      </a:accent6>
      <a:hlink>
        <a:srgbClr val="DC6027"/>
      </a:hlink>
      <a:folHlink>
        <a:srgbClr val="00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5158</Words>
  <Application>Microsoft Macintosh PowerPoint</Application>
  <PresentationFormat>Breitbild</PresentationFormat>
  <Paragraphs>581</Paragraphs>
  <Slides>21</Slides>
  <Notes>21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21</vt:i4>
      </vt:variant>
    </vt:vector>
  </HeadingPairs>
  <TitlesOfParts>
    <vt:vector size="25" baseType="lpstr">
      <vt:lpstr>MS Gothic</vt:lpstr>
      <vt:lpstr>Arial</vt:lpstr>
      <vt:lpstr>Calibri</vt:lpstr>
      <vt:lpstr>UZH</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cp:lastModifiedBy>Fabian Winiger</cp:lastModifiedBy>
  <cp:revision>38</cp:revision>
  <dcterms:modified xsi:type="dcterms:W3CDTF">2023-09-13T17:37:32Z</dcterms:modified>
</cp:coreProperties>
</file>