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8"/>
  </p:notesMasterIdLst>
  <p:sldIdLst>
    <p:sldId id="256" r:id="rId3"/>
    <p:sldId id="479" r:id="rId4"/>
    <p:sldId id="480" r:id="rId5"/>
    <p:sldId id="484" r:id="rId6"/>
    <p:sldId id="481" r:id="rId7"/>
    <p:sldId id="497" r:id="rId8"/>
    <p:sldId id="482" r:id="rId9"/>
    <p:sldId id="498" r:id="rId10"/>
    <p:sldId id="502" r:id="rId11"/>
    <p:sldId id="471" r:id="rId12"/>
    <p:sldId id="485" r:id="rId13"/>
    <p:sldId id="486" r:id="rId14"/>
    <p:sldId id="487" r:id="rId15"/>
    <p:sldId id="460" r:id="rId16"/>
    <p:sldId id="459" r:id="rId17"/>
    <p:sldId id="461" r:id="rId18"/>
    <p:sldId id="452" r:id="rId19"/>
    <p:sldId id="470" r:id="rId20"/>
    <p:sldId id="453" r:id="rId21"/>
    <p:sldId id="503" r:id="rId22"/>
    <p:sldId id="446" r:id="rId23"/>
    <p:sldId id="464" r:id="rId24"/>
    <p:sldId id="445" r:id="rId25"/>
    <p:sldId id="443" r:id="rId26"/>
    <p:sldId id="465" r:id="rId27"/>
    <p:sldId id="444" r:id="rId28"/>
    <p:sldId id="457" r:id="rId29"/>
    <p:sldId id="488" r:id="rId30"/>
    <p:sldId id="474" r:id="rId31"/>
    <p:sldId id="490" r:id="rId32"/>
    <p:sldId id="475" r:id="rId33"/>
    <p:sldId id="494" r:id="rId34"/>
    <p:sldId id="439" r:id="rId35"/>
    <p:sldId id="500" r:id="rId36"/>
    <p:sldId id="496" r:id="rId37"/>
    <p:sldId id="501" r:id="rId38"/>
    <p:sldId id="431" r:id="rId39"/>
    <p:sldId id="476" r:id="rId40"/>
    <p:sldId id="489" r:id="rId41"/>
    <p:sldId id="504" r:id="rId42"/>
    <p:sldId id="326" r:id="rId43"/>
    <p:sldId id="429" r:id="rId44"/>
    <p:sldId id="477" r:id="rId45"/>
    <p:sldId id="478" r:id="rId46"/>
    <p:sldId id="463" r:id="rId47"/>
    <p:sldId id="499" r:id="rId48"/>
    <p:sldId id="417" r:id="rId49"/>
    <p:sldId id="424" r:id="rId50"/>
    <p:sldId id="423" r:id="rId51"/>
    <p:sldId id="434" r:id="rId52"/>
    <p:sldId id="466" r:id="rId53"/>
    <p:sldId id="427" r:id="rId54"/>
    <p:sldId id="468" r:id="rId55"/>
    <p:sldId id="458" r:id="rId56"/>
    <p:sldId id="397" r:id="rId57"/>
  </p:sldIdLst>
  <p:sldSz cx="8640763" cy="6480175"/>
  <p:notesSz cx="6858000" cy="9144000"/>
  <p:defaultTextStyle>
    <a:defPPr>
      <a:defRPr lang="de-DE"/>
    </a:defPPr>
    <a:lvl1pPr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36">
          <p15:clr>
            <a:srgbClr val="A4A3A4"/>
          </p15:clr>
        </p15:guide>
        <p15:guide id="2" orient="horz" pos="3946">
          <p15:clr>
            <a:srgbClr val="A4A3A4"/>
          </p15:clr>
        </p15:guide>
        <p15:guide id="3" orient="horz" pos="295">
          <p15:clr>
            <a:srgbClr val="A4A3A4"/>
          </p15:clr>
        </p15:guide>
        <p15:guide id="4" orient="horz" pos="3697">
          <p15:clr>
            <a:srgbClr val="A4A3A4"/>
          </p15:clr>
        </p15:guide>
        <p15:guide id="5" orient="horz" pos="1156">
          <p15:clr>
            <a:srgbClr val="A4A3A4"/>
          </p15:clr>
        </p15:guide>
        <p15:guide id="6" orient="horz" pos="1111">
          <p15:clr>
            <a:srgbClr val="A4A3A4"/>
          </p15:clr>
        </p15:guide>
        <p15:guide id="7" pos="2676">
          <p15:clr>
            <a:srgbClr val="A4A3A4"/>
          </p15:clr>
        </p15:guide>
        <p15:guide id="8" pos="136">
          <p15:clr>
            <a:srgbClr val="A4A3A4"/>
          </p15:clr>
        </p15:guide>
        <p15:guide id="9" pos="5306">
          <p15:clr>
            <a:srgbClr val="A4A3A4"/>
          </p15:clr>
        </p15:guide>
        <p15:guide id="10" pos="27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36" autoAdjust="0"/>
    <p:restoredTop sz="94660"/>
  </p:normalViewPr>
  <p:slideViewPr>
    <p:cSldViewPr>
      <p:cViewPr varScale="1">
        <p:scale>
          <a:sx n="100" d="100"/>
          <a:sy n="100" d="100"/>
        </p:scale>
        <p:origin x="1371" y="37"/>
      </p:cViewPr>
      <p:guideLst>
        <p:guide orient="horz" pos="136"/>
        <p:guide orient="horz" pos="3946"/>
        <p:guide orient="horz" pos="295"/>
        <p:guide orient="horz" pos="3697"/>
        <p:guide orient="horz" pos="1156"/>
        <p:guide orient="horz" pos="1111"/>
        <p:guide pos="2676"/>
        <p:guide pos="136"/>
        <p:guide pos="5306"/>
        <p:guide pos="2766"/>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nette%20Hau&#223;mann\Seafile\Seafile\Meine%20Bibliothek\Uni%20HD\Publikationen\2023%20Spiritual%20Care%20Digital\Artikel%20Mediennutzung\Mediennutzung%20COVID%20I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nette%20Hau&#223;mann\Seafile\Seafile\Meine%20Bibliothek\Uni%20HD\Publikationen\2023%20Spiritual%20Care%20Digital\Artikel%20Mediennutzung\Mediennutzung%20COVID%20II.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de-DE" sz="1800" b="1" dirty="0"/>
              <a:t>Digitale Kommunikation...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e-DE"/>
        </a:p>
      </c:txPr>
    </c:title>
    <c:autoTitleDeleted val="0"/>
    <c:plotArea>
      <c:layout/>
      <c:barChart>
        <c:barDir val="bar"/>
        <c:grouping val="clustered"/>
        <c:varyColors val="0"/>
        <c:ser>
          <c:idx val="0"/>
          <c:order val="0"/>
          <c:tx>
            <c:strRef>
              <c:f>Einstellungen!$I$11</c:f>
              <c:strCache>
                <c:ptCount val="1"/>
                <c:pt idx="0">
                  <c:v>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Einstellungen!$H$12:$H$17</c:f>
              <c:strCache>
                <c:ptCount val="6"/>
                <c:pt idx="0">
                  <c:v>sollte aufgrund mangelnden Datenschutzes nicht genutzt werden.</c:v>
                </c:pt>
                <c:pt idx="1">
                  <c:v>sollte aufgrund des Seelsorgegeheimnisses / Beichtgeheimnisses nicht genutzt werden.</c:v>
                </c:pt>
                <c:pt idx="2">
                  <c:v>ist für seelsorgliche Kontakte geeignet.</c:v>
                </c:pt>
                <c:pt idx="3">
                  <c:v>sollte für die Seelsorge ausgebaut werden.</c:v>
                </c:pt>
                <c:pt idx="4">
                  <c:v>ist nur für manche Situationen / Angebote geeignet.</c:v>
                </c:pt>
                <c:pt idx="5">
                  <c:v>ist nur für manche Zielgruppen geeignet.</c:v>
                </c:pt>
              </c:strCache>
            </c:strRef>
          </c:cat>
          <c:val>
            <c:numRef>
              <c:f>Einstellungen!$I$12:$I$17</c:f>
              <c:numCache>
                <c:formatCode>###0.00</c:formatCode>
                <c:ptCount val="6"/>
                <c:pt idx="0">
                  <c:v>2.2390745501285356</c:v>
                </c:pt>
                <c:pt idx="1">
                  <c:v>2.3907455012853465</c:v>
                </c:pt>
                <c:pt idx="2">
                  <c:v>3.0539845758354738</c:v>
                </c:pt>
                <c:pt idx="3">
                  <c:v>3.3573264781490995</c:v>
                </c:pt>
                <c:pt idx="4">
                  <c:v>3.7789203084832885</c:v>
                </c:pt>
                <c:pt idx="5">
                  <c:v>3.9177377892030831</c:v>
                </c:pt>
              </c:numCache>
            </c:numRef>
          </c:val>
          <c:extLst>
            <c:ext xmlns:c16="http://schemas.microsoft.com/office/drawing/2014/chart" uri="{C3380CC4-5D6E-409C-BE32-E72D297353CC}">
              <c16:uniqueId val="{00000000-1A21-46C9-9111-D7CDCCB3E17E}"/>
            </c:ext>
          </c:extLst>
        </c:ser>
        <c:dLbls>
          <c:showLegendKey val="0"/>
          <c:showVal val="0"/>
          <c:showCatName val="0"/>
          <c:showSerName val="0"/>
          <c:showPercent val="0"/>
          <c:showBubbleSize val="0"/>
        </c:dLbls>
        <c:gapWidth val="182"/>
        <c:axId val="1470716688"/>
        <c:axId val="1470717520"/>
      </c:barChart>
      <c:catAx>
        <c:axId val="1470716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de-DE"/>
          </a:p>
        </c:txPr>
        <c:crossAx val="1470717520"/>
        <c:crosses val="autoZero"/>
        <c:auto val="1"/>
        <c:lblAlgn val="ctr"/>
        <c:lblOffset val="100"/>
        <c:noMultiLvlLbl val="0"/>
      </c:catAx>
      <c:valAx>
        <c:axId val="1470717520"/>
        <c:scaling>
          <c:orientation val="minMax"/>
          <c:max val="5"/>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200" dirty="0" err="1"/>
                  <a:t>Zustimmung</a:t>
                </a:r>
                <a:r>
                  <a:rPr lang="en-US" sz="1200" dirty="0"/>
                  <a:t> von 1 (</a:t>
                </a:r>
                <a:r>
                  <a:rPr lang="en-US" sz="1200" dirty="0" err="1"/>
                  <a:t>trifft</a:t>
                </a:r>
                <a:r>
                  <a:rPr lang="en-US" sz="1200" dirty="0"/>
                  <a:t> </a:t>
                </a:r>
                <a:r>
                  <a:rPr lang="en-US" sz="1200" dirty="0" err="1"/>
                  <a:t>nicht</a:t>
                </a:r>
                <a:r>
                  <a:rPr lang="en-US" sz="1200" dirty="0"/>
                  <a:t> </a:t>
                </a:r>
                <a:r>
                  <a:rPr lang="en-US" sz="1200" dirty="0" err="1"/>
                  <a:t>zu</a:t>
                </a:r>
                <a:r>
                  <a:rPr lang="en-US" sz="1200" dirty="0"/>
                  <a:t>) </a:t>
                </a:r>
                <a:r>
                  <a:rPr lang="en-US" sz="1200" dirty="0" err="1"/>
                  <a:t>bis</a:t>
                </a:r>
                <a:r>
                  <a:rPr lang="en-US" sz="1200" dirty="0"/>
                  <a:t> 5 (</a:t>
                </a:r>
                <a:r>
                  <a:rPr lang="en-US" sz="1200" dirty="0" err="1"/>
                  <a:t>trifft</a:t>
                </a:r>
                <a:r>
                  <a:rPr lang="en-US" sz="1200" dirty="0"/>
                  <a:t> </a:t>
                </a:r>
                <a:r>
                  <a:rPr lang="en-US" sz="1200" dirty="0" err="1"/>
                  <a:t>zu</a:t>
                </a:r>
                <a:r>
                  <a:rPr lang="en-US" sz="1200" dirty="0"/>
                  <a:t>)</a:t>
                </a:r>
              </a:p>
            </c:rich>
          </c:tx>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de-D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e-DE"/>
          </a:p>
        </c:txPr>
        <c:crossAx val="147071668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solidFill>
            <a:sysClr val="windowText" lastClr="000000"/>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de-DE" sz="1600" b="1"/>
              <a:t>Leibliche Präsenz in der Seelsorge</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de-DE"/>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Einstellungen!$H$7:$H$9</c:f>
              <c:strCache>
                <c:ptCount val="3"/>
                <c:pt idx="0">
                  <c:v>Die persönliche Präsenz ist unersetzlich.</c:v>
                </c:pt>
                <c:pt idx="1">
                  <c:v>Ich vermisse die Möglichkeit, über Berührungen seelsorglich zu kommunizieren (z.B. Hand halten).</c:v>
                </c:pt>
                <c:pt idx="2">
                  <c:v>Ich erlebe die Seelsorgekontakte unter Pandemie-Bedingungen als weniger intensiv.</c:v>
                </c:pt>
              </c:strCache>
            </c:strRef>
          </c:cat>
          <c:val>
            <c:numRef>
              <c:f>Einstellungen!$I$7:$I$9</c:f>
              <c:numCache>
                <c:formatCode>###0.00</c:formatCode>
                <c:ptCount val="3"/>
                <c:pt idx="0">
                  <c:v>4.3933161953727531</c:v>
                </c:pt>
                <c:pt idx="1">
                  <c:v>3.7455012853470437</c:v>
                </c:pt>
                <c:pt idx="2">
                  <c:v>2.4344473007712057</c:v>
                </c:pt>
              </c:numCache>
            </c:numRef>
          </c:val>
          <c:extLst>
            <c:ext xmlns:c16="http://schemas.microsoft.com/office/drawing/2014/chart" uri="{C3380CC4-5D6E-409C-BE32-E72D297353CC}">
              <c16:uniqueId val="{00000000-8902-45D0-A488-AEE983A72994}"/>
            </c:ext>
          </c:extLst>
        </c:ser>
        <c:dLbls>
          <c:showLegendKey val="0"/>
          <c:showVal val="0"/>
          <c:showCatName val="0"/>
          <c:showSerName val="0"/>
          <c:showPercent val="0"/>
          <c:showBubbleSize val="0"/>
        </c:dLbls>
        <c:gapWidth val="219"/>
        <c:axId val="1143691296"/>
        <c:axId val="1143703360"/>
      </c:barChart>
      <c:catAx>
        <c:axId val="1143691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de-DE"/>
          </a:p>
        </c:txPr>
        <c:crossAx val="1143703360"/>
        <c:crosses val="autoZero"/>
        <c:auto val="1"/>
        <c:lblAlgn val="ctr"/>
        <c:lblOffset val="100"/>
        <c:noMultiLvlLbl val="0"/>
      </c:catAx>
      <c:valAx>
        <c:axId val="1143703360"/>
        <c:scaling>
          <c:orientation val="minMax"/>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100" dirty="0" err="1"/>
                  <a:t>Zustimmung</a:t>
                </a:r>
                <a:r>
                  <a:rPr lang="en-US" sz="1100" dirty="0"/>
                  <a:t> von 1 (</a:t>
                </a:r>
                <a:r>
                  <a:rPr lang="en-US" sz="1100" dirty="0" err="1"/>
                  <a:t>trifft</a:t>
                </a:r>
                <a:r>
                  <a:rPr lang="en-US" sz="1100" dirty="0"/>
                  <a:t> </a:t>
                </a:r>
                <a:r>
                  <a:rPr lang="en-US" sz="1100" dirty="0" err="1"/>
                  <a:t>nicht</a:t>
                </a:r>
                <a:r>
                  <a:rPr lang="en-US" sz="1100" dirty="0"/>
                  <a:t> </a:t>
                </a:r>
                <a:r>
                  <a:rPr lang="en-US" sz="1100" dirty="0" err="1"/>
                  <a:t>zu</a:t>
                </a:r>
                <a:r>
                  <a:rPr lang="en-US" sz="1100" dirty="0"/>
                  <a:t>) </a:t>
                </a:r>
                <a:r>
                  <a:rPr lang="en-US" sz="1100" dirty="0" err="1"/>
                  <a:t>bis</a:t>
                </a:r>
                <a:r>
                  <a:rPr lang="en-US" sz="1100" dirty="0"/>
                  <a:t> 5 (</a:t>
                </a:r>
                <a:r>
                  <a:rPr lang="en-US" sz="1100" dirty="0" err="1"/>
                  <a:t>trifft</a:t>
                </a:r>
                <a:r>
                  <a:rPr lang="en-US" sz="1100" dirty="0"/>
                  <a:t> </a:t>
                </a:r>
                <a:r>
                  <a:rPr lang="en-US" sz="1100" dirty="0" err="1"/>
                  <a:t>zu</a:t>
                </a:r>
                <a:r>
                  <a:rPr lang="en-US" sz="1100" dirty="0"/>
                  <a: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de-D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crossAx val="114369129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solidFill>
            <a:sysClr val="windowText" lastClr="000000"/>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F56712-6A39-47B7-AF68-D32A3D41C140}" type="doc">
      <dgm:prSet loTypeId="urn:microsoft.com/office/officeart/2005/8/layout/matrix2" loCatId="matrix" qsTypeId="urn:microsoft.com/office/officeart/2005/8/quickstyle/simple1" qsCatId="simple" csTypeId="urn:microsoft.com/office/officeart/2005/8/colors/colorful2" csCatId="colorful" phldr="1"/>
      <dgm:spPr/>
      <dgm:t>
        <a:bodyPr/>
        <a:lstStyle/>
        <a:p>
          <a:endParaRPr lang="de-DE"/>
        </a:p>
      </dgm:t>
    </dgm:pt>
    <dgm:pt modelId="{5B4FAC67-2DBD-439C-8C72-BF490D7C2038}">
      <dgm:prSet phldrT="[Text]" custT="1"/>
      <dgm:spPr/>
      <dgm:t>
        <a:bodyPr/>
        <a:lstStyle/>
        <a:p>
          <a:r>
            <a:rPr lang="de-DE" sz="1800" b="1" dirty="0" smtClean="0">
              <a:solidFill>
                <a:schemeClr val="tx1"/>
              </a:solidFill>
            </a:rPr>
            <a:t>Öffentliche digitale Seelsorge </a:t>
          </a:r>
          <a:endParaRPr lang="de-DE" sz="1800" b="1" dirty="0">
            <a:solidFill>
              <a:schemeClr val="tx1"/>
            </a:solidFill>
          </a:endParaRPr>
        </a:p>
      </dgm:t>
    </dgm:pt>
    <dgm:pt modelId="{DB47BB01-696B-4162-B75D-1EEE8B3A3640}" type="parTrans" cxnId="{149C0607-620C-4407-859C-AA0FE8F90472}">
      <dgm:prSet/>
      <dgm:spPr/>
      <dgm:t>
        <a:bodyPr/>
        <a:lstStyle/>
        <a:p>
          <a:endParaRPr lang="de-DE" sz="3200"/>
        </a:p>
      </dgm:t>
    </dgm:pt>
    <dgm:pt modelId="{5A81B742-BC61-4587-B7DD-5D98B2801AA4}" type="sibTrans" cxnId="{149C0607-620C-4407-859C-AA0FE8F90472}">
      <dgm:prSet/>
      <dgm:spPr/>
      <dgm:t>
        <a:bodyPr/>
        <a:lstStyle/>
        <a:p>
          <a:endParaRPr lang="de-DE" sz="3200"/>
        </a:p>
      </dgm:t>
    </dgm:pt>
    <dgm:pt modelId="{F62DF288-12BE-460D-9925-2B5BD332016D}">
      <dgm:prSet phldrT="[Text]" custT="1"/>
      <dgm:spPr/>
      <dgm:t>
        <a:bodyPr/>
        <a:lstStyle/>
        <a:p>
          <a:r>
            <a:rPr lang="de-DE" sz="1800" b="1" dirty="0" smtClean="0">
              <a:solidFill>
                <a:schemeClr val="tx1"/>
              </a:solidFill>
            </a:rPr>
            <a:t>Geschützte digitale Seelsorge </a:t>
          </a:r>
          <a:endParaRPr lang="de-DE" sz="1800" b="1" dirty="0">
            <a:solidFill>
              <a:schemeClr val="tx1"/>
            </a:solidFill>
          </a:endParaRPr>
        </a:p>
      </dgm:t>
    </dgm:pt>
    <dgm:pt modelId="{A2FB28E7-BA31-4533-8685-4E2727799756}" type="sibTrans" cxnId="{0093CB48-8ACC-4D9D-B963-F81A6A97167F}">
      <dgm:prSet/>
      <dgm:spPr/>
      <dgm:t>
        <a:bodyPr/>
        <a:lstStyle/>
        <a:p>
          <a:endParaRPr lang="de-DE" sz="3200"/>
        </a:p>
      </dgm:t>
    </dgm:pt>
    <dgm:pt modelId="{8A48FB5A-8FFC-4142-A1D1-002183EFD201}" type="parTrans" cxnId="{0093CB48-8ACC-4D9D-B963-F81A6A97167F}">
      <dgm:prSet/>
      <dgm:spPr/>
      <dgm:t>
        <a:bodyPr/>
        <a:lstStyle/>
        <a:p>
          <a:endParaRPr lang="de-DE" sz="3200"/>
        </a:p>
      </dgm:t>
    </dgm:pt>
    <dgm:pt modelId="{DCBDFEB0-F448-416B-BD32-6C6B65BA0A84}" type="pres">
      <dgm:prSet presAssocID="{5BF56712-6A39-47B7-AF68-D32A3D41C140}" presName="matrix" presStyleCnt="0">
        <dgm:presLayoutVars>
          <dgm:chMax val="1"/>
          <dgm:dir/>
          <dgm:resizeHandles val="exact"/>
        </dgm:presLayoutVars>
      </dgm:prSet>
      <dgm:spPr/>
      <dgm:t>
        <a:bodyPr/>
        <a:lstStyle/>
        <a:p>
          <a:endParaRPr lang="de-DE"/>
        </a:p>
      </dgm:t>
    </dgm:pt>
    <dgm:pt modelId="{E7BC6F19-F01F-4E9A-BA65-6F42126006AC}" type="pres">
      <dgm:prSet presAssocID="{5BF56712-6A39-47B7-AF68-D32A3D41C140}" presName="axisShape" presStyleLbl="bgShp" presStyleIdx="0" presStyleCnt="1"/>
      <dgm:spPr/>
    </dgm:pt>
    <dgm:pt modelId="{CEB23027-B666-4DD8-A903-77D014482DF6}" type="pres">
      <dgm:prSet presAssocID="{5BF56712-6A39-47B7-AF68-D32A3D41C140}" presName="rect1" presStyleLbl="node1" presStyleIdx="0" presStyleCnt="4">
        <dgm:presLayoutVars>
          <dgm:chMax val="0"/>
          <dgm:chPref val="0"/>
          <dgm:bulletEnabled val="1"/>
        </dgm:presLayoutVars>
      </dgm:prSet>
      <dgm:spPr/>
      <dgm:t>
        <a:bodyPr/>
        <a:lstStyle/>
        <a:p>
          <a:endParaRPr lang="de-DE"/>
        </a:p>
      </dgm:t>
    </dgm:pt>
    <dgm:pt modelId="{F6BF33E3-ED4C-41EC-A17C-0C75802C5810}" type="pres">
      <dgm:prSet presAssocID="{5BF56712-6A39-47B7-AF68-D32A3D41C140}" presName="rect2" presStyleLbl="node1" presStyleIdx="1" presStyleCnt="4">
        <dgm:presLayoutVars>
          <dgm:chMax val="0"/>
          <dgm:chPref val="0"/>
          <dgm:bulletEnabled val="1"/>
        </dgm:presLayoutVars>
      </dgm:prSet>
      <dgm:spPr/>
      <dgm:t>
        <a:bodyPr/>
        <a:lstStyle/>
        <a:p>
          <a:endParaRPr lang="de-DE"/>
        </a:p>
      </dgm:t>
    </dgm:pt>
    <dgm:pt modelId="{DEDB52E5-855F-46DF-8BC7-2592E09981A9}" type="pres">
      <dgm:prSet presAssocID="{5BF56712-6A39-47B7-AF68-D32A3D41C140}" presName="rect3" presStyleLbl="node1" presStyleIdx="2" presStyleCnt="4">
        <dgm:presLayoutVars>
          <dgm:chMax val="0"/>
          <dgm:chPref val="0"/>
          <dgm:bulletEnabled val="1"/>
        </dgm:presLayoutVars>
      </dgm:prSet>
      <dgm:spPr/>
      <dgm:t>
        <a:bodyPr/>
        <a:lstStyle/>
        <a:p>
          <a:endParaRPr lang="de-DE"/>
        </a:p>
      </dgm:t>
    </dgm:pt>
    <dgm:pt modelId="{A5E9B606-FE67-423A-9C53-034F3F9890EE}" type="pres">
      <dgm:prSet presAssocID="{5BF56712-6A39-47B7-AF68-D32A3D41C140}" presName="rect4" presStyleLbl="node1" presStyleIdx="3" presStyleCnt="4">
        <dgm:presLayoutVars>
          <dgm:chMax val="0"/>
          <dgm:chPref val="0"/>
          <dgm:bulletEnabled val="1"/>
        </dgm:presLayoutVars>
      </dgm:prSet>
      <dgm:spPr/>
      <dgm:t>
        <a:bodyPr/>
        <a:lstStyle/>
        <a:p>
          <a:endParaRPr lang="de-DE"/>
        </a:p>
      </dgm:t>
    </dgm:pt>
  </dgm:ptLst>
  <dgm:cxnLst>
    <dgm:cxn modelId="{6BAC2C20-1899-4ACF-A3B5-11DE4ED3C9B2}" type="presOf" srcId="{F62DF288-12BE-460D-9925-2B5BD332016D}" destId="{CEB23027-B666-4DD8-A903-77D014482DF6}" srcOrd="0" destOrd="0" presId="urn:microsoft.com/office/officeart/2005/8/layout/matrix2"/>
    <dgm:cxn modelId="{0093CB48-8ACC-4D9D-B963-F81A6A97167F}" srcId="{5BF56712-6A39-47B7-AF68-D32A3D41C140}" destId="{F62DF288-12BE-460D-9925-2B5BD332016D}" srcOrd="0" destOrd="0" parTransId="{8A48FB5A-8FFC-4142-A1D1-002183EFD201}" sibTransId="{A2FB28E7-BA31-4533-8685-4E2727799756}"/>
    <dgm:cxn modelId="{B64FB152-F33A-4AD0-B1C4-2975A34EACC1}" type="presOf" srcId="{5B4FAC67-2DBD-439C-8C72-BF490D7C2038}" destId="{F6BF33E3-ED4C-41EC-A17C-0C75802C5810}" srcOrd="0" destOrd="0" presId="urn:microsoft.com/office/officeart/2005/8/layout/matrix2"/>
    <dgm:cxn modelId="{6F9E8CC1-815B-464A-82F2-469AA13ABAA9}" type="presOf" srcId="{5BF56712-6A39-47B7-AF68-D32A3D41C140}" destId="{DCBDFEB0-F448-416B-BD32-6C6B65BA0A84}" srcOrd="0" destOrd="0" presId="urn:microsoft.com/office/officeart/2005/8/layout/matrix2"/>
    <dgm:cxn modelId="{149C0607-620C-4407-859C-AA0FE8F90472}" srcId="{5BF56712-6A39-47B7-AF68-D32A3D41C140}" destId="{5B4FAC67-2DBD-439C-8C72-BF490D7C2038}" srcOrd="1" destOrd="0" parTransId="{DB47BB01-696B-4162-B75D-1EEE8B3A3640}" sibTransId="{5A81B742-BC61-4587-B7DD-5D98B2801AA4}"/>
    <dgm:cxn modelId="{61D4E310-55F7-45E8-8120-2C529D7FAA00}" type="presParOf" srcId="{DCBDFEB0-F448-416B-BD32-6C6B65BA0A84}" destId="{E7BC6F19-F01F-4E9A-BA65-6F42126006AC}" srcOrd="0" destOrd="0" presId="urn:microsoft.com/office/officeart/2005/8/layout/matrix2"/>
    <dgm:cxn modelId="{BD323ADC-B715-4B58-BD74-764F4831FD19}" type="presParOf" srcId="{DCBDFEB0-F448-416B-BD32-6C6B65BA0A84}" destId="{CEB23027-B666-4DD8-A903-77D014482DF6}" srcOrd="1" destOrd="0" presId="urn:microsoft.com/office/officeart/2005/8/layout/matrix2"/>
    <dgm:cxn modelId="{56983CEE-4F6E-4BB1-8077-2E004BA08815}" type="presParOf" srcId="{DCBDFEB0-F448-416B-BD32-6C6B65BA0A84}" destId="{F6BF33E3-ED4C-41EC-A17C-0C75802C5810}" srcOrd="2" destOrd="0" presId="urn:microsoft.com/office/officeart/2005/8/layout/matrix2"/>
    <dgm:cxn modelId="{DC7059CC-9ADC-4238-A14F-C353882CD4B6}" type="presParOf" srcId="{DCBDFEB0-F448-416B-BD32-6C6B65BA0A84}" destId="{DEDB52E5-855F-46DF-8BC7-2592E09981A9}" srcOrd="3" destOrd="0" presId="urn:microsoft.com/office/officeart/2005/8/layout/matrix2"/>
    <dgm:cxn modelId="{5414E337-1F45-4689-A43F-498C9A99B7D2}" type="presParOf" srcId="{DCBDFEB0-F448-416B-BD32-6C6B65BA0A84}" destId="{A5E9B606-FE67-423A-9C53-034F3F9890EE}"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88A14F-C8F5-429E-8F81-D2A98EAC1456}" type="doc">
      <dgm:prSet loTypeId="urn:microsoft.com/office/officeart/2005/8/layout/StepDownProcess" loCatId="process" qsTypeId="urn:microsoft.com/office/officeart/2005/8/quickstyle/simple1" qsCatId="simple" csTypeId="urn:microsoft.com/office/officeart/2005/8/colors/accent2_3" csCatId="accent2" phldr="1"/>
      <dgm:spPr/>
      <dgm:t>
        <a:bodyPr/>
        <a:lstStyle/>
        <a:p>
          <a:endParaRPr lang="de-DE"/>
        </a:p>
      </dgm:t>
    </dgm:pt>
    <dgm:pt modelId="{DBB196B4-D8BC-49B7-8650-8C88DE0AE808}">
      <dgm:prSet phldrT="[Text]" custT="1"/>
      <dgm:spPr/>
      <dgm:t>
        <a:bodyPr/>
        <a:lstStyle/>
        <a:p>
          <a:r>
            <a:rPr lang="de-DE" sz="1800" b="1" dirty="0" smtClean="0"/>
            <a:t>Öffentliche Interaktion</a:t>
          </a:r>
          <a:endParaRPr lang="de-DE" sz="1800" b="1" dirty="0"/>
        </a:p>
      </dgm:t>
    </dgm:pt>
    <dgm:pt modelId="{DCEF0A33-1DAC-42A5-831A-3736970524E3}" type="parTrans" cxnId="{727C53A4-19E1-4B7B-91CF-D160708F36E2}">
      <dgm:prSet/>
      <dgm:spPr/>
      <dgm:t>
        <a:bodyPr/>
        <a:lstStyle/>
        <a:p>
          <a:endParaRPr lang="de-DE"/>
        </a:p>
      </dgm:t>
    </dgm:pt>
    <dgm:pt modelId="{F004962F-BC6B-46DC-80B5-9E66EDD6B6B7}" type="sibTrans" cxnId="{727C53A4-19E1-4B7B-91CF-D160708F36E2}">
      <dgm:prSet/>
      <dgm:spPr/>
      <dgm:t>
        <a:bodyPr/>
        <a:lstStyle/>
        <a:p>
          <a:endParaRPr lang="de-DE"/>
        </a:p>
      </dgm:t>
    </dgm:pt>
    <dgm:pt modelId="{64EDE99F-0C91-4274-A9F6-96B1FD0330F5}">
      <dgm:prSet phldrT="[Text]" custT="1"/>
      <dgm:spPr/>
      <dgm:t>
        <a:bodyPr/>
        <a:lstStyle/>
        <a:p>
          <a:r>
            <a:rPr lang="de-DE" sz="1400" dirty="0" smtClean="0"/>
            <a:t>Input</a:t>
          </a:r>
          <a:endParaRPr lang="de-DE" sz="1400" dirty="0"/>
        </a:p>
      </dgm:t>
    </dgm:pt>
    <dgm:pt modelId="{4100B8BE-B0D7-4144-97DC-F27772E15AAD}" type="parTrans" cxnId="{7A87A193-ED7C-4316-9EF3-1F7904B02E4D}">
      <dgm:prSet/>
      <dgm:spPr/>
      <dgm:t>
        <a:bodyPr/>
        <a:lstStyle/>
        <a:p>
          <a:endParaRPr lang="de-DE"/>
        </a:p>
      </dgm:t>
    </dgm:pt>
    <dgm:pt modelId="{7C7763C8-E090-47FA-8C38-B6BD55DD4FF7}" type="sibTrans" cxnId="{7A87A193-ED7C-4316-9EF3-1F7904B02E4D}">
      <dgm:prSet/>
      <dgm:spPr/>
      <dgm:t>
        <a:bodyPr/>
        <a:lstStyle/>
        <a:p>
          <a:endParaRPr lang="de-DE"/>
        </a:p>
      </dgm:t>
    </dgm:pt>
    <dgm:pt modelId="{F860DEAE-8A1D-4547-B4DC-443128FD33EB}">
      <dgm:prSet phldrT="[Text]" custT="1"/>
      <dgm:spPr/>
      <dgm:t>
        <a:bodyPr/>
        <a:lstStyle/>
        <a:p>
          <a:r>
            <a:rPr lang="de-DE" sz="1800" b="1" dirty="0" smtClean="0"/>
            <a:t>Private Nachrichten</a:t>
          </a:r>
          <a:endParaRPr lang="de-DE" sz="1800" b="1" dirty="0"/>
        </a:p>
      </dgm:t>
    </dgm:pt>
    <dgm:pt modelId="{A4DA7CC2-E9B9-4513-B57C-B419B20A0DAC}" type="parTrans" cxnId="{62499419-0022-428B-82EE-B22FBF257526}">
      <dgm:prSet/>
      <dgm:spPr/>
      <dgm:t>
        <a:bodyPr/>
        <a:lstStyle/>
        <a:p>
          <a:endParaRPr lang="de-DE"/>
        </a:p>
      </dgm:t>
    </dgm:pt>
    <dgm:pt modelId="{3C6A5AA2-3F03-40CC-9B91-F3F3F624EF5E}" type="sibTrans" cxnId="{62499419-0022-428B-82EE-B22FBF257526}">
      <dgm:prSet/>
      <dgm:spPr/>
      <dgm:t>
        <a:bodyPr/>
        <a:lstStyle/>
        <a:p>
          <a:endParaRPr lang="de-DE"/>
        </a:p>
      </dgm:t>
    </dgm:pt>
    <dgm:pt modelId="{95BDDD43-7CD6-40F7-9110-C1A418E29760}">
      <dgm:prSet phldrT="[Text]" custT="1"/>
      <dgm:spPr/>
      <dgm:t>
        <a:bodyPr/>
        <a:lstStyle/>
        <a:p>
          <a:r>
            <a:rPr lang="de-DE" sz="1400" dirty="0" smtClean="0"/>
            <a:t> konkrete </a:t>
          </a:r>
          <a:br>
            <a:rPr lang="de-DE" sz="1400" dirty="0" smtClean="0"/>
          </a:br>
          <a:r>
            <a:rPr lang="de-DE" sz="1400" dirty="0" smtClean="0"/>
            <a:t>Anfrage nach Seelsorge  </a:t>
          </a:r>
          <a:endParaRPr lang="de-DE" sz="1400" dirty="0"/>
        </a:p>
      </dgm:t>
    </dgm:pt>
    <dgm:pt modelId="{9B80BEC4-2380-42E4-8A97-728C475E5730}" type="parTrans" cxnId="{897FC0F2-7485-4270-8552-CAED76FF644F}">
      <dgm:prSet/>
      <dgm:spPr/>
      <dgm:t>
        <a:bodyPr/>
        <a:lstStyle/>
        <a:p>
          <a:endParaRPr lang="de-DE"/>
        </a:p>
      </dgm:t>
    </dgm:pt>
    <dgm:pt modelId="{60F63E26-3CAB-4FFE-B816-4F339CEB38E7}" type="sibTrans" cxnId="{897FC0F2-7485-4270-8552-CAED76FF644F}">
      <dgm:prSet/>
      <dgm:spPr/>
      <dgm:t>
        <a:bodyPr/>
        <a:lstStyle/>
        <a:p>
          <a:endParaRPr lang="de-DE"/>
        </a:p>
      </dgm:t>
    </dgm:pt>
    <dgm:pt modelId="{D10FFECE-A0FB-4731-BE9E-30AAAEF9B997}">
      <dgm:prSet phldrT="[Text]" custT="1"/>
      <dgm:spPr/>
      <dgm:t>
        <a:bodyPr/>
        <a:lstStyle/>
        <a:p>
          <a:r>
            <a:rPr lang="de-DE" sz="1800" b="1" dirty="0" smtClean="0"/>
            <a:t>Geschützte individuelle Seelsorge</a:t>
          </a:r>
          <a:endParaRPr lang="de-DE" sz="1800" b="1" dirty="0"/>
        </a:p>
      </dgm:t>
    </dgm:pt>
    <dgm:pt modelId="{3E9B1721-A1B1-4CED-982D-B48CB3519E60}" type="parTrans" cxnId="{36AF0D8B-B36A-487F-8646-D7E429E0FC02}">
      <dgm:prSet/>
      <dgm:spPr/>
      <dgm:t>
        <a:bodyPr/>
        <a:lstStyle/>
        <a:p>
          <a:endParaRPr lang="de-DE"/>
        </a:p>
      </dgm:t>
    </dgm:pt>
    <dgm:pt modelId="{3457206C-8ADE-4001-952A-BA223F5A0F8C}" type="sibTrans" cxnId="{36AF0D8B-B36A-487F-8646-D7E429E0FC02}">
      <dgm:prSet/>
      <dgm:spPr/>
      <dgm:t>
        <a:bodyPr/>
        <a:lstStyle/>
        <a:p>
          <a:endParaRPr lang="de-DE"/>
        </a:p>
      </dgm:t>
    </dgm:pt>
    <dgm:pt modelId="{EA732B47-6977-413B-95A3-81099DD39AB5}">
      <dgm:prSet phldrT="[Text]" custT="1"/>
      <dgm:spPr/>
      <dgm:t>
        <a:bodyPr/>
        <a:lstStyle/>
        <a:p>
          <a:r>
            <a:rPr lang="de-DE" sz="1400" smtClean="0"/>
            <a:t>Telefon</a:t>
          </a:r>
          <a:endParaRPr lang="de-DE" sz="1400" dirty="0"/>
        </a:p>
      </dgm:t>
    </dgm:pt>
    <dgm:pt modelId="{4B24ACB8-78CF-4A6B-89EF-B0BD4DB1DDE6}" type="parTrans" cxnId="{3FC5B67A-19F4-4B35-B5EC-D6C8C0D93BBE}">
      <dgm:prSet/>
      <dgm:spPr/>
      <dgm:t>
        <a:bodyPr/>
        <a:lstStyle/>
        <a:p>
          <a:endParaRPr lang="de-DE"/>
        </a:p>
      </dgm:t>
    </dgm:pt>
    <dgm:pt modelId="{B28A20BF-5043-44A9-B014-151D87FED2F4}" type="sibTrans" cxnId="{3FC5B67A-19F4-4B35-B5EC-D6C8C0D93BBE}">
      <dgm:prSet/>
      <dgm:spPr/>
      <dgm:t>
        <a:bodyPr/>
        <a:lstStyle/>
        <a:p>
          <a:endParaRPr lang="de-DE"/>
        </a:p>
      </dgm:t>
    </dgm:pt>
    <dgm:pt modelId="{5573E3A3-FBC8-4AFE-96F3-48A885F5D6AC}">
      <dgm:prSet phldrT="[Text]" custT="1"/>
      <dgm:spPr/>
      <dgm:t>
        <a:bodyPr/>
        <a:lstStyle/>
        <a:p>
          <a:r>
            <a:rPr lang="de-DE" sz="1400" smtClean="0"/>
            <a:t>Videocalls</a:t>
          </a:r>
          <a:endParaRPr lang="de-DE" sz="1400" dirty="0"/>
        </a:p>
      </dgm:t>
    </dgm:pt>
    <dgm:pt modelId="{8DBC13AF-6C1D-4CD6-8C32-73C421DF83FE}" type="parTrans" cxnId="{D12599C2-E67B-423D-B322-AD2E17135454}">
      <dgm:prSet/>
      <dgm:spPr/>
      <dgm:t>
        <a:bodyPr/>
        <a:lstStyle/>
        <a:p>
          <a:endParaRPr lang="de-DE"/>
        </a:p>
      </dgm:t>
    </dgm:pt>
    <dgm:pt modelId="{BAB85445-34E3-4D5A-932A-5861571FE7F1}" type="sibTrans" cxnId="{D12599C2-E67B-423D-B322-AD2E17135454}">
      <dgm:prSet/>
      <dgm:spPr/>
      <dgm:t>
        <a:bodyPr/>
        <a:lstStyle/>
        <a:p>
          <a:endParaRPr lang="de-DE"/>
        </a:p>
      </dgm:t>
    </dgm:pt>
    <dgm:pt modelId="{DF522B40-67A0-4EB0-B48E-8BA4F9B99880}">
      <dgm:prSet phldrT="[Text]" custT="1"/>
      <dgm:spPr/>
      <dgm:t>
        <a:bodyPr/>
        <a:lstStyle/>
        <a:p>
          <a:r>
            <a:rPr lang="de-DE" sz="1400" smtClean="0"/>
            <a:t>Präsentisch-leibliche Begegnung</a:t>
          </a:r>
          <a:endParaRPr lang="de-DE" sz="1400" dirty="0"/>
        </a:p>
      </dgm:t>
    </dgm:pt>
    <dgm:pt modelId="{3C8F4139-90A3-4BF3-86B5-F63747F50F47}" type="parTrans" cxnId="{9E516B87-0A76-483C-A290-1C511998823B}">
      <dgm:prSet/>
      <dgm:spPr/>
      <dgm:t>
        <a:bodyPr/>
        <a:lstStyle/>
        <a:p>
          <a:endParaRPr lang="de-DE"/>
        </a:p>
      </dgm:t>
    </dgm:pt>
    <dgm:pt modelId="{055C3BDA-F9FE-4C4E-AE36-57385B20CED8}" type="sibTrans" cxnId="{9E516B87-0A76-483C-A290-1C511998823B}">
      <dgm:prSet/>
      <dgm:spPr/>
      <dgm:t>
        <a:bodyPr/>
        <a:lstStyle/>
        <a:p>
          <a:endParaRPr lang="de-DE"/>
        </a:p>
      </dgm:t>
    </dgm:pt>
    <dgm:pt modelId="{564D15D7-46CB-4F7D-9E5F-4EFEABB36E4A}">
      <dgm:prSet phldrT="[Text]" custT="1"/>
      <dgm:spPr/>
      <dgm:t>
        <a:bodyPr/>
        <a:lstStyle/>
        <a:p>
          <a:r>
            <a:rPr lang="de-DE" sz="1400" dirty="0" smtClean="0"/>
            <a:t>Reaktionen</a:t>
          </a:r>
          <a:endParaRPr lang="de-DE" sz="1400" dirty="0"/>
        </a:p>
      </dgm:t>
    </dgm:pt>
    <dgm:pt modelId="{A2A74909-F158-4B58-8611-D40E13278A4C}" type="parTrans" cxnId="{781891C7-1305-463D-9FD9-BF3FB9A1A06F}">
      <dgm:prSet/>
      <dgm:spPr/>
      <dgm:t>
        <a:bodyPr/>
        <a:lstStyle/>
        <a:p>
          <a:endParaRPr lang="de-DE"/>
        </a:p>
      </dgm:t>
    </dgm:pt>
    <dgm:pt modelId="{17C9B19B-F281-42FF-A697-C07040A2C221}" type="sibTrans" cxnId="{781891C7-1305-463D-9FD9-BF3FB9A1A06F}">
      <dgm:prSet/>
      <dgm:spPr/>
      <dgm:t>
        <a:bodyPr/>
        <a:lstStyle/>
        <a:p>
          <a:endParaRPr lang="de-DE"/>
        </a:p>
      </dgm:t>
    </dgm:pt>
    <dgm:pt modelId="{508A876B-611E-4581-A64C-058AE2B3026F}">
      <dgm:prSet phldrT="[Text]" custT="1"/>
      <dgm:spPr/>
      <dgm:t>
        <a:bodyPr/>
        <a:lstStyle/>
        <a:p>
          <a:r>
            <a:rPr lang="de-DE" sz="1400" dirty="0" smtClean="0"/>
            <a:t>Kommentare </a:t>
          </a:r>
          <a:endParaRPr lang="de-DE" sz="1400" dirty="0"/>
        </a:p>
      </dgm:t>
    </dgm:pt>
    <dgm:pt modelId="{DC8382DB-170D-434A-BD3A-14A3B3262BFF}" type="parTrans" cxnId="{7BEA23C4-811E-47BB-89FC-385217685485}">
      <dgm:prSet/>
      <dgm:spPr/>
      <dgm:t>
        <a:bodyPr/>
        <a:lstStyle/>
        <a:p>
          <a:endParaRPr lang="de-DE"/>
        </a:p>
      </dgm:t>
    </dgm:pt>
    <dgm:pt modelId="{618EAEFD-7430-4595-B3D0-1B3C2F60FD48}" type="sibTrans" cxnId="{7BEA23C4-811E-47BB-89FC-385217685485}">
      <dgm:prSet/>
      <dgm:spPr/>
      <dgm:t>
        <a:bodyPr/>
        <a:lstStyle/>
        <a:p>
          <a:endParaRPr lang="de-DE"/>
        </a:p>
      </dgm:t>
    </dgm:pt>
    <dgm:pt modelId="{36FA8D60-F972-42E0-A00D-997B0A30318A}" type="pres">
      <dgm:prSet presAssocID="{1788A14F-C8F5-429E-8F81-D2A98EAC1456}" presName="rootnode" presStyleCnt="0">
        <dgm:presLayoutVars>
          <dgm:chMax/>
          <dgm:chPref/>
          <dgm:dir/>
          <dgm:animLvl val="lvl"/>
        </dgm:presLayoutVars>
      </dgm:prSet>
      <dgm:spPr/>
      <dgm:t>
        <a:bodyPr/>
        <a:lstStyle/>
        <a:p>
          <a:endParaRPr lang="de-DE"/>
        </a:p>
      </dgm:t>
    </dgm:pt>
    <dgm:pt modelId="{D1D383CE-C0FA-42E0-8C75-AC1B5E3296C5}" type="pres">
      <dgm:prSet presAssocID="{DBB196B4-D8BC-49B7-8650-8C88DE0AE808}" presName="composite" presStyleCnt="0"/>
      <dgm:spPr/>
      <dgm:t>
        <a:bodyPr/>
        <a:lstStyle/>
        <a:p>
          <a:endParaRPr lang="de-DE"/>
        </a:p>
      </dgm:t>
    </dgm:pt>
    <dgm:pt modelId="{5C059106-1816-485A-932A-8A91898EBF6A}" type="pres">
      <dgm:prSet presAssocID="{DBB196B4-D8BC-49B7-8650-8C88DE0AE808}" presName="bentUpArrow1" presStyleLbl="alignImgPlace1" presStyleIdx="0" presStyleCnt="2"/>
      <dgm:spPr/>
      <dgm:t>
        <a:bodyPr/>
        <a:lstStyle/>
        <a:p>
          <a:endParaRPr lang="de-DE"/>
        </a:p>
      </dgm:t>
    </dgm:pt>
    <dgm:pt modelId="{2C18707B-2F02-476A-9E9E-83B3BE596C8F}" type="pres">
      <dgm:prSet presAssocID="{DBB196B4-D8BC-49B7-8650-8C88DE0AE808}" presName="ParentText" presStyleLbl="node1" presStyleIdx="0" presStyleCnt="3">
        <dgm:presLayoutVars>
          <dgm:chMax val="1"/>
          <dgm:chPref val="1"/>
          <dgm:bulletEnabled val="1"/>
        </dgm:presLayoutVars>
      </dgm:prSet>
      <dgm:spPr/>
      <dgm:t>
        <a:bodyPr/>
        <a:lstStyle/>
        <a:p>
          <a:endParaRPr lang="de-DE"/>
        </a:p>
      </dgm:t>
    </dgm:pt>
    <dgm:pt modelId="{9D2A3617-45A8-4473-A7C4-7D83C7089D3F}" type="pres">
      <dgm:prSet presAssocID="{DBB196B4-D8BC-49B7-8650-8C88DE0AE808}" presName="ChildText" presStyleLbl="revTx" presStyleIdx="0" presStyleCnt="3">
        <dgm:presLayoutVars>
          <dgm:chMax val="0"/>
          <dgm:chPref val="0"/>
          <dgm:bulletEnabled val="1"/>
        </dgm:presLayoutVars>
      </dgm:prSet>
      <dgm:spPr/>
      <dgm:t>
        <a:bodyPr/>
        <a:lstStyle/>
        <a:p>
          <a:endParaRPr lang="de-DE"/>
        </a:p>
      </dgm:t>
    </dgm:pt>
    <dgm:pt modelId="{B48C93F1-5C7C-4CBE-8DAF-ADBDF96D1310}" type="pres">
      <dgm:prSet presAssocID="{F004962F-BC6B-46DC-80B5-9E66EDD6B6B7}" presName="sibTrans" presStyleCnt="0"/>
      <dgm:spPr/>
      <dgm:t>
        <a:bodyPr/>
        <a:lstStyle/>
        <a:p>
          <a:endParaRPr lang="de-DE"/>
        </a:p>
      </dgm:t>
    </dgm:pt>
    <dgm:pt modelId="{2C6545FF-3A88-4E00-9616-DB50886FF6F6}" type="pres">
      <dgm:prSet presAssocID="{F860DEAE-8A1D-4547-B4DC-443128FD33EB}" presName="composite" presStyleCnt="0"/>
      <dgm:spPr/>
      <dgm:t>
        <a:bodyPr/>
        <a:lstStyle/>
        <a:p>
          <a:endParaRPr lang="de-DE"/>
        </a:p>
      </dgm:t>
    </dgm:pt>
    <dgm:pt modelId="{842F7B91-8A69-4A17-A08E-6DFA74B8600D}" type="pres">
      <dgm:prSet presAssocID="{F860DEAE-8A1D-4547-B4DC-443128FD33EB}" presName="bentUpArrow1" presStyleLbl="alignImgPlace1" presStyleIdx="1" presStyleCnt="2"/>
      <dgm:spPr/>
      <dgm:t>
        <a:bodyPr/>
        <a:lstStyle/>
        <a:p>
          <a:endParaRPr lang="de-DE"/>
        </a:p>
      </dgm:t>
    </dgm:pt>
    <dgm:pt modelId="{518A916E-FE3B-4CE0-A4CD-7548900E3123}" type="pres">
      <dgm:prSet presAssocID="{F860DEAE-8A1D-4547-B4DC-443128FD33EB}" presName="ParentText" presStyleLbl="node1" presStyleIdx="1" presStyleCnt="3" custLinFactNeighborX="-338" custLinFactNeighborY="-962">
        <dgm:presLayoutVars>
          <dgm:chMax val="1"/>
          <dgm:chPref val="1"/>
          <dgm:bulletEnabled val="1"/>
        </dgm:presLayoutVars>
      </dgm:prSet>
      <dgm:spPr/>
      <dgm:t>
        <a:bodyPr/>
        <a:lstStyle/>
        <a:p>
          <a:endParaRPr lang="de-DE"/>
        </a:p>
      </dgm:t>
    </dgm:pt>
    <dgm:pt modelId="{94C17D78-9B0E-41AF-B741-7AC787D67709}" type="pres">
      <dgm:prSet presAssocID="{F860DEAE-8A1D-4547-B4DC-443128FD33EB}" presName="ChildText" presStyleLbl="revTx" presStyleIdx="1" presStyleCnt="3">
        <dgm:presLayoutVars>
          <dgm:chMax val="0"/>
          <dgm:chPref val="0"/>
          <dgm:bulletEnabled val="1"/>
        </dgm:presLayoutVars>
      </dgm:prSet>
      <dgm:spPr/>
      <dgm:t>
        <a:bodyPr/>
        <a:lstStyle/>
        <a:p>
          <a:endParaRPr lang="de-DE"/>
        </a:p>
      </dgm:t>
    </dgm:pt>
    <dgm:pt modelId="{99A88F73-2B9F-4E1E-985C-C967DF6A68EE}" type="pres">
      <dgm:prSet presAssocID="{3C6A5AA2-3F03-40CC-9B91-F3F3F624EF5E}" presName="sibTrans" presStyleCnt="0"/>
      <dgm:spPr/>
      <dgm:t>
        <a:bodyPr/>
        <a:lstStyle/>
        <a:p>
          <a:endParaRPr lang="de-DE"/>
        </a:p>
      </dgm:t>
    </dgm:pt>
    <dgm:pt modelId="{86AC50AF-5777-4A90-AF98-0C704664A9E8}" type="pres">
      <dgm:prSet presAssocID="{D10FFECE-A0FB-4731-BE9E-30AAAEF9B997}" presName="composite" presStyleCnt="0"/>
      <dgm:spPr/>
      <dgm:t>
        <a:bodyPr/>
        <a:lstStyle/>
        <a:p>
          <a:endParaRPr lang="de-DE"/>
        </a:p>
      </dgm:t>
    </dgm:pt>
    <dgm:pt modelId="{EBB29D1C-ED96-41EB-9086-C48F1B54C8EF}" type="pres">
      <dgm:prSet presAssocID="{D10FFECE-A0FB-4731-BE9E-30AAAEF9B997}" presName="ParentText" presStyleLbl="node1" presStyleIdx="2" presStyleCnt="3">
        <dgm:presLayoutVars>
          <dgm:chMax val="1"/>
          <dgm:chPref val="1"/>
          <dgm:bulletEnabled val="1"/>
        </dgm:presLayoutVars>
      </dgm:prSet>
      <dgm:spPr/>
      <dgm:t>
        <a:bodyPr/>
        <a:lstStyle/>
        <a:p>
          <a:endParaRPr lang="de-DE"/>
        </a:p>
      </dgm:t>
    </dgm:pt>
    <dgm:pt modelId="{97E717D2-DCA6-46DA-866E-5D7A511C05B4}" type="pres">
      <dgm:prSet presAssocID="{D10FFECE-A0FB-4731-BE9E-30AAAEF9B997}" presName="FinalChildText" presStyleLbl="revTx" presStyleIdx="2" presStyleCnt="3">
        <dgm:presLayoutVars>
          <dgm:chMax val="0"/>
          <dgm:chPref val="0"/>
          <dgm:bulletEnabled val="1"/>
        </dgm:presLayoutVars>
      </dgm:prSet>
      <dgm:spPr/>
      <dgm:t>
        <a:bodyPr/>
        <a:lstStyle/>
        <a:p>
          <a:endParaRPr lang="de-DE"/>
        </a:p>
      </dgm:t>
    </dgm:pt>
  </dgm:ptLst>
  <dgm:cxnLst>
    <dgm:cxn modelId="{125DC24A-50C3-4938-9B99-FFA04C3A69A1}" type="presOf" srcId="{95BDDD43-7CD6-40F7-9110-C1A418E29760}" destId="{94C17D78-9B0E-41AF-B741-7AC787D67709}" srcOrd="0" destOrd="0" presId="urn:microsoft.com/office/officeart/2005/8/layout/StepDownProcess"/>
    <dgm:cxn modelId="{897FC0F2-7485-4270-8552-CAED76FF644F}" srcId="{F860DEAE-8A1D-4547-B4DC-443128FD33EB}" destId="{95BDDD43-7CD6-40F7-9110-C1A418E29760}" srcOrd="0" destOrd="0" parTransId="{9B80BEC4-2380-42E4-8A97-728C475E5730}" sibTransId="{60F63E26-3CAB-4FFE-B816-4F339CEB38E7}"/>
    <dgm:cxn modelId="{29BFF002-48D6-45D2-A1BC-450C022E5C33}" type="presOf" srcId="{F860DEAE-8A1D-4547-B4DC-443128FD33EB}" destId="{518A916E-FE3B-4CE0-A4CD-7548900E3123}" srcOrd="0" destOrd="0" presId="urn:microsoft.com/office/officeart/2005/8/layout/StepDownProcess"/>
    <dgm:cxn modelId="{D27C2AC5-2405-4BDB-8464-7276CD383E65}" type="presOf" srcId="{564D15D7-46CB-4F7D-9E5F-4EFEABB36E4A}" destId="{9D2A3617-45A8-4473-A7C4-7D83C7089D3F}" srcOrd="0" destOrd="1" presId="urn:microsoft.com/office/officeart/2005/8/layout/StepDownProcess"/>
    <dgm:cxn modelId="{E2C26046-4C79-411A-BD83-66EAE085D7FC}" type="presOf" srcId="{1788A14F-C8F5-429E-8F81-D2A98EAC1456}" destId="{36FA8D60-F972-42E0-A00D-997B0A30318A}" srcOrd="0" destOrd="0" presId="urn:microsoft.com/office/officeart/2005/8/layout/StepDownProcess"/>
    <dgm:cxn modelId="{62499419-0022-428B-82EE-B22FBF257526}" srcId="{1788A14F-C8F5-429E-8F81-D2A98EAC1456}" destId="{F860DEAE-8A1D-4547-B4DC-443128FD33EB}" srcOrd="1" destOrd="0" parTransId="{A4DA7CC2-E9B9-4513-B57C-B419B20A0DAC}" sibTransId="{3C6A5AA2-3F03-40CC-9B91-F3F3F624EF5E}"/>
    <dgm:cxn modelId="{778ABD65-A228-4280-99C5-490919932509}" type="presOf" srcId="{508A876B-611E-4581-A64C-058AE2B3026F}" destId="{9D2A3617-45A8-4473-A7C4-7D83C7089D3F}" srcOrd="0" destOrd="2" presId="urn:microsoft.com/office/officeart/2005/8/layout/StepDownProcess"/>
    <dgm:cxn modelId="{727C53A4-19E1-4B7B-91CF-D160708F36E2}" srcId="{1788A14F-C8F5-429E-8F81-D2A98EAC1456}" destId="{DBB196B4-D8BC-49B7-8650-8C88DE0AE808}" srcOrd="0" destOrd="0" parTransId="{DCEF0A33-1DAC-42A5-831A-3736970524E3}" sibTransId="{F004962F-BC6B-46DC-80B5-9E66EDD6B6B7}"/>
    <dgm:cxn modelId="{9E516B87-0A76-483C-A290-1C511998823B}" srcId="{D10FFECE-A0FB-4731-BE9E-30AAAEF9B997}" destId="{DF522B40-67A0-4EB0-B48E-8BA4F9B99880}" srcOrd="2" destOrd="0" parTransId="{3C8F4139-90A3-4BF3-86B5-F63747F50F47}" sibTransId="{055C3BDA-F9FE-4C4E-AE36-57385B20CED8}"/>
    <dgm:cxn modelId="{A0699B42-C29E-45B9-BC0B-193597713053}" type="presOf" srcId="{D10FFECE-A0FB-4731-BE9E-30AAAEF9B997}" destId="{EBB29D1C-ED96-41EB-9086-C48F1B54C8EF}" srcOrd="0" destOrd="0" presId="urn:microsoft.com/office/officeart/2005/8/layout/StepDownProcess"/>
    <dgm:cxn modelId="{E5F62C35-B05E-4029-9B0A-3B176C5D6D9F}" type="presOf" srcId="{64EDE99F-0C91-4274-A9F6-96B1FD0330F5}" destId="{9D2A3617-45A8-4473-A7C4-7D83C7089D3F}" srcOrd="0" destOrd="0" presId="urn:microsoft.com/office/officeart/2005/8/layout/StepDownProcess"/>
    <dgm:cxn modelId="{B3DF866D-13BD-434A-B4EA-E97B8BD3477E}" type="presOf" srcId="{5573E3A3-FBC8-4AFE-96F3-48A885F5D6AC}" destId="{97E717D2-DCA6-46DA-866E-5D7A511C05B4}" srcOrd="0" destOrd="1" presId="urn:microsoft.com/office/officeart/2005/8/layout/StepDownProcess"/>
    <dgm:cxn modelId="{D83394B0-741D-492E-9F14-20E2C0F46CEB}" type="presOf" srcId="{DBB196B4-D8BC-49B7-8650-8C88DE0AE808}" destId="{2C18707B-2F02-476A-9E9E-83B3BE596C8F}" srcOrd="0" destOrd="0" presId="urn:microsoft.com/office/officeart/2005/8/layout/StepDownProcess"/>
    <dgm:cxn modelId="{781891C7-1305-463D-9FD9-BF3FB9A1A06F}" srcId="{DBB196B4-D8BC-49B7-8650-8C88DE0AE808}" destId="{564D15D7-46CB-4F7D-9E5F-4EFEABB36E4A}" srcOrd="1" destOrd="0" parTransId="{A2A74909-F158-4B58-8611-D40E13278A4C}" sibTransId="{17C9B19B-F281-42FF-A697-C07040A2C221}"/>
    <dgm:cxn modelId="{7A87A193-ED7C-4316-9EF3-1F7904B02E4D}" srcId="{DBB196B4-D8BC-49B7-8650-8C88DE0AE808}" destId="{64EDE99F-0C91-4274-A9F6-96B1FD0330F5}" srcOrd="0" destOrd="0" parTransId="{4100B8BE-B0D7-4144-97DC-F27772E15AAD}" sibTransId="{7C7763C8-E090-47FA-8C38-B6BD55DD4FF7}"/>
    <dgm:cxn modelId="{7BEA23C4-811E-47BB-89FC-385217685485}" srcId="{DBB196B4-D8BC-49B7-8650-8C88DE0AE808}" destId="{508A876B-611E-4581-A64C-058AE2B3026F}" srcOrd="2" destOrd="0" parTransId="{DC8382DB-170D-434A-BD3A-14A3B3262BFF}" sibTransId="{618EAEFD-7430-4595-B3D0-1B3C2F60FD48}"/>
    <dgm:cxn modelId="{36AF0D8B-B36A-487F-8646-D7E429E0FC02}" srcId="{1788A14F-C8F5-429E-8F81-D2A98EAC1456}" destId="{D10FFECE-A0FB-4731-BE9E-30AAAEF9B997}" srcOrd="2" destOrd="0" parTransId="{3E9B1721-A1B1-4CED-982D-B48CB3519E60}" sibTransId="{3457206C-8ADE-4001-952A-BA223F5A0F8C}"/>
    <dgm:cxn modelId="{EA10E46E-DB0A-4FCD-B78A-AC045D0C16D7}" type="presOf" srcId="{EA732B47-6977-413B-95A3-81099DD39AB5}" destId="{97E717D2-DCA6-46DA-866E-5D7A511C05B4}" srcOrd="0" destOrd="0" presId="urn:microsoft.com/office/officeart/2005/8/layout/StepDownProcess"/>
    <dgm:cxn modelId="{FD1464CE-EA1D-4A7F-ADBE-62BD6232A3BF}" type="presOf" srcId="{DF522B40-67A0-4EB0-B48E-8BA4F9B99880}" destId="{97E717D2-DCA6-46DA-866E-5D7A511C05B4}" srcOrd="0" destOrd="2" presId="urn:microsoft.com/office/officeart/2005/8/layout/StepDownProcess"/>
    <dgm:cxn modelId="{D12599C2-E67B-423D-B322-AD2E17135454}" srcId="{D10FFECE-A0FB-4731-BE9E-30AAAEF9B997}" destId="{5573E3A3-FBC8-4AFE-96F3-48A885F5D6AC}" srcOrd="1" destOrd="0" parTransId="{8DBC13AF-6C1D-4CD6-8C32-73C421DF83FE}" sibTransId="{BAB85445-34E3-4D5A-932A-5861571FE7F1}"/>
    <dgm:cxn modelId="{3FC5B67A-19F4-4B35-B5EC-D6C8C0D93BBE}" srcId="{D10FFECE-A0FB-4731-BE9E-30AAAEF9B997}" destId="{EA732B47-6977-413B-95A3-81099DD39AB5}" srcOrd="0" destOrd="0" parTransId="{4B24ACB8-78CF-4A6B-89EF-B0BD4DB1DDE6}" sibTransId="{B28A20BF-5043-44A9-B014-151D87FED2F4}"/>
    <dgm:cxn modelId="{F21AF49D-C9F3-41C8-B235-CF527689C2E6}" type="presParOf" srcId="{36FA8D60-F972-42E0-A00D-997B0A30318A}" destId="{D1D383CE-C0FA-42E0-8C75-AC1B5E3296C5}" srcOrd="0" destOrd="0" presId="urn:microsoft.com/office/officeart/2005/8/layout/StepDownProcess"/>
    <dgm:cxn modelId="{CF02562E-6897-4426-8BA2-3E0A7D752689}" type="presParOf" srcId="{D1D383CE-C0FA-42E0-8C75-AC1B5E3296C5}" destId="{5C059106-1816-485A-932A-8A91898EBF6A}" srcOrd="0" destOrd="0" presId="urn:microsoft.com/office/officeart/2005/8/layout/StepDownProcess"/>
    <dgm:cxn modelId="{F095120C-2D3A-4DCB-98F4-6CA7975F0795}" type="presParOf" srcId="{D1D383CE-C0FA-42E0-8C75-AC1B5E3296C5}" destId="{2C18707B-2F02-476A-9E9E-83B3BE596C8F}" srcOrd="1" destOrd="0" presId="urn:microsoft.com/office/officeart/2005/8/layout/StepDownProcess"/>
    <dgm:cxn modelId="{27FADC89-701C-4CF4-8048-A8D3DC08650D}" type="presParOf" srcId="{D1D383CE-C0FA-42E0-8C75-AC1B5E3296C5}" destId="{9D2A3617-45A8-4473-A7C4-7D83C7089D3F}" srcOrd="2" destOrd="0" presId="urn:microsoft.com/office/officeart/2005/8/layout/StepDownProcess"/>
    <dgm:cxn modelId="{08E8D234-1075-4759-94C9-293EEE02BE92}" type="presParOf" srcId="{36FA8D60-F972-42E0-A00D-997B0A30318A}" destId="{B48C93F1-5C7C-4CBE-8DAF-ADBDF96D1310}" srcOrd="1" destOrd="0" presId="urn:microsoft.com/office/officeart/2005/8/layout/StepDownProcess"/>
    <dgm:cxn modelId="{36862028-10BB-44DE-A34D-96E91C4E35A4}" type="presParOf" srcId="{36FA8D60-F972-42E0-A00D-997B0A30318A}" destId="{2C6545FF-3A88-4E00-9616-DB50886FF6F6}" srcOrd="2" destOrd="0" presId="urn:microsoft.com/office/officeart/2005/8/layout/StepDownProcess"/>
    <dgm:cxn modelId="{4AB77462-AA38-4E40-9FF7-0021A157244D}" type="presParOf" srcId="{2C6545FF-3A88-4E00-9616-DB50886FF6F6}" destId="{842F7B91-8A69-4A17-A08E-6DFA74B8600D}" srcOrd="0" destOrd="0" presId="urn:microsoft.com/office/officeart/2005/8/layout/StepDownProcess"/>
    <dgm:cxn modelId="{7CF2EEC6-CF89-499A-9CF2-74DC5958CAEE}" type="presParOf" srcId="{2C6545FF-3A88-4E00-9616-DB50886FF6F6}" destId="{518A916E-FE3B-4CE0-A4CD-7548900E3123}" srcOrd="1" destOrd="0" presId="urn:microsoft.com/office/officeart/2005/8/layout/StepDownProcess"/>
    <dgm:cxn modelId="{5790253A-4053-4D19-83F6-01E483FB86B5}" type="presParOf" srcId="{2C6545FF-3A88-4E00-9616-DB50886FF6F6}" destId="{94C17D78-9B0E-41AF-B741-7AC787D67709}" srcOrd="2" destOrd="0" presId="urn:microsoft.com/office/officeart/2005/8/layout/StepDownProcess"/>
    <dgm:cxn modelId="{5D999058-D6EF-44B5-ADCA-27228B0753C2}" type="presParOf" srcId="{36FA8D60-F972-42E0-A00D-997B0A30318A}" destId="{99A88F73-2B9F-4E1E-985C-C967DF6A68EE}" srcOrd="3" destOrd="0" presId="urn:microsoft.com/office/officeart/2005/8/layout/StepDownProcess"/>
    <dgm:cxn modelId="{AF29A492-5F06-4143-8A7A-A7043393996F}" type="presParOf" srcId="{36FA8D60-F972-42E0-A00D-997B0A30318A}" destId="{86AC50AF-5777-4A90-AF98-0C704664A9E8}" srcOrd="4" destOrd="0" presId="urn:microsoft.com/office/officeart/2005/8/layout/StepDownProcess"/>
    <dgm:cxn modelId="{172EB1C2-3108-49D2-B9AB-8B35FEA3FD1E}" type="presParOf" srcId="{86AC50AF-5777-4A90-AF98-0C704664A9E8}" destId="{EBB29D1C-ED96-41EB-9086-C48F1B54C8EF}" srcOrd="0" destOrd="0" presId="urn:microsoft.com/office/officeart/2005/8/layout/StepDownProcess"/>
    <dgm:cxn modelId="{841DA5EA-0202-4079-87C6-B9B747113AF5}" type="presParOf" srcId="{86AC50AF-5777-4A90-AF98-0C704664A9E8}" destId="{97E717D2-DCA6-46DA-866E-5D7A511C05B4}"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C6F19-F01F-4E9A-BA65-6F42126006AC}">
      <dsp:nvSpPr>
        <dsp:cNvPr id="0" name=""/>
        <dsp:cNvSpPr/>
      </dsp:nvSpPr>
      <dsp:spPr>
        <a:xfrm>
          <a:off x="2357437" y="0"/>
          <a:ext cx="3492500" cy="349250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23027-B666-4DD8-A903-77D014482DF6}">
      <dsp:nvSpPr>
        <dsp:cNvPr id="0" name=""/>
        <dsp:cNvSpPr/>
      </dsp:nvSpPr>
      <dsp:spPr>
        <a:xfrm>
          <a:off x="2584450" y="227012"/>
          <a:ext cx="1397000" cy="1397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smtClean="0">
              <a:solidFill>
                <a:schemeClr val="tx1"/>
              </a:solidFill>
            </a:rPr>
            <a:t>Geschützte digitale Seelsorge </a:t>
          </a:r>
          <a:endParaRPr lang="de-DE" sz="1800" b="1" kern="1200" dirty="0">
            <a:solidFill>
              <a:schemeClr val="tx1"/>
            </a:solidFill>
          </a:endParaRPr>
        </a:p>
      </dsp:txBody>
      <dsp:txXfrm>
        <a:off x="2652646" y="295208"/>
        <a:ext cx="1260608" cy="1260608"/>
      </dsp:txXfrm>
    </dsp:sp>
    <dsp:sp modelId="{F6BF33E3-ED4C-41EC-A17C-0C75802C5810}">
      <dsp:nvSpPr>
        <dsp:cNvPr id="0" name=""/>
        <dsp:cNvSpPr/>
      </dsp:nvSpPr>
      <dsp:spPr>
        <a:xfrm>
          <a:off x="4225925" y="227012"/>
          <a:ext cx="1397000" cy="139700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smtClean="0">
              <a:solidFill>
                <a:schemeClr val="tx1"/>
              </a:solidFill>
            </a:rPr>
            <a:t>Öffentliche digitale Seelsorge </a:t>
          </a:r>
          <a:endParaRPr lang="de-DE" sz="1800" b="1" kern="1200" dirty="0">
            <a:solidFill>
              <a:schemeClr val="tx1"/>
            </a:solidFill>
          </a:endParaRPr>
        </a:p>
      </dsp:txBody>
      <dsp:txXfrm>
        <a:off x="4294121" y="295208"/>
        <a:ext cx="1260608" cy="1260608"/>
      </dsp:txXfrm>
    </dsp:sp>
    <dsp:sp modelId="{DEDB52E5-855F-46DF-8BC7-2592E09981A9}">
      <dsp:nvSpPr>
        <dsp:cNvPr id="0" name=""/>
        <dsp:cNvSpPr/>
      </dsp:nvSpPr>
      <dsp:spPr>
        <a:xfrm>
          <a:off x="2584450" y="1868487"/>
          <a:ext cx="1397000" cy="139700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9B606-FE67-423A-9C53-034F3F9890EE}">
      <dsp:nvSpPr>
        <dsp:cNvPr id="0" name=""/>
        <dsp:cNvSpPr/>
      </dsp:nvSpPr>
      <dsp:spPr>
        <a:xfrm>
          <a:off x="4225925" y="1868487"/>
          <a:ext cx="1397000" cy="139700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59106-1816-485A-932A-8A91898EBF6A}">
      <dsp:nvSpPr>
        <dsp:cNvPr id="0" name=""/>
        <dsp:cNvSpPr/>
      </dsp:nvSpPr>
      <dsp:spPr>
        <a:xfrm rot="5400000">
          <a:off x="315389" y="1122028"/>
          <a:ext cx="992337" cy="1129741"/>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18707B-2F02-476A-9E9E-83B3BE596C8F}">
      <dsp:nvSpPr>
        <dsp:cNvPr id="0" name=""/>
        <dsp:cNvSpPr/>
      </dsp:nvSpPr>
      <dsp:spPr>
        <a:xfrm>
          <a:off x="52480" y="22002"/>
          <a:ext cx="1670512" cy="1169304"/>
        </a:xfrm>
        <a:prstGeom prst="roundRect">
          <a:avLst>
            <a:gd name="adj" fmla="val 1667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smtClean="0"/>
            <a:t>Öffentliche Interaktion</a:t>
          </a:r>
          <a:endParaRPr lang="de-DE" sz="1800" b="1" kern="1200" dirty="0"/>
        </a:p>
      </dsp:txBody>
      <dsp:txXfrm>
        <a:off x="109571" y="79093"/>
        <a:ext cx="1556330" cy="1055122"/>
      </dsp:txXfrm>
    </dsp:sp>
    <dsp:sp modelId="{9D2A3617-45A8-4473-A7C4-7D83C7089D3F}">
      <dsp:nvSpPr>
        <dsp:cNvPr id="0" name=""/>
        <dsp:cNvSpPr/>
      </dsp:nvSpPr>
      <dsp:spPr>
        <a:xfrm>
          <a:off x="1722992" y="133522"/>
          <a:ext cx="1214971" cy="94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smtClean="0"/>
            <a:t>Input</a:t>
          </a:r>
          <a:endParaRPr lang="de-DE" sz="1400" kern="1200" dirty="0"/>
        </a:p>
        <a:p>
          <a:pPr marL="114300" lvl="1" indent="-114300" algn="l" defTabSz="622300">
            <a:lnSpc>
              <a:spcPct val="90000"/>
            </a:lnSpc>
            <a:spcBef>
              <a:spcPct val="0"/>
            </a:spcBef>
            <a:spcAft>
              <a:spcPct val="15000"/>
            </a:spcAft>
            <a:buChar char="••"/>
          </a:pPr>
          <a:r>
            <a:rPr lang="de-DE" sz="1400" kern="1200" dirty="0" smtClean="0"/>
            <a:t>Reaktionen</a:t>
          </a:r>
          <a:endParaRPr lang="de-DE" sz="1400" kern="1200" dirty="0"/>
        </a:p>
        <a:p>
          <a:pPr marL="114300" lvl="1" indent="-114300" algn="l" defTabSz="622300">
            <a:lnSpc>
              <a:spcPct val="90000"/>
            </a:lnSpc>
            <a:spcBef>
              <a:spcPct val="0"/>
            </a:spcBef>
            <a:spcAft>
              <a:spcPct val="15000"/>
            </a:spcAft>
            <a:buChar char="••"/>
          </a:pPr>
          <a:r>
            <a:rPr lang="de-DE" sz="1400" kern="1200" dirty="0" smtClean="0"/>
            <a:t>Kommentare </a:t>
          </a:r>
          <a:endParaRPr lang="de-DE" sz="1400" kern="1200" dirty="0"/>
        </a:p>
      </dsp:txBody>
      <dsp:txXfrm>
        <a:off x="1722992" y="133522"/>
        <a:ext cx="1214971" cy="945083"/>
      </dsp:txXfrm>
    </dsp:sp>
    <dsp:sp modelId="{842F7B91-8A69-4A17-A08E-6DFA74B8600D}">
      <dsp:nvSpPr>
        <dsp:cNvPr id="0" name=""/>
        <dsp:cNvSpPr/>
      </dsp:nvSpPr>
      <dsp:spPr>
        <a:xfrm rot="5400000">
          <a:off x="1700421" y="2435543"/>
          <a:ext cx="992337" cy="1129741"/>
        </a:xfrm>
        <a:prstGeom prst="bentUpArrow">
          <a:avLst>
            <a:gd name="adj1" fmla="val 32840"/>
            <a:gd name="adj2" fmla="val 25000"/>
            <a:gd name="adj3" fmla="val 35780"/>
          </a:avLst>
        </a:prstGeom>
        <a:solidFill>
          <a:schemeClr val="accent2">
            <a:tint val="50000"/>
            <a:hueOff val="-3809"/>
            <a:satOff val="-2729"/>
            <a:lumOff val="11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A916E-FE3B-4CE0-A4CD-7548900E3123}">
      <dsp:nvSpPr>
        <dsp:cNvPr id="0" name=""/>
        <dsp:cNvSpPr/>
      </dsp:nvSpPr>
      <dsp:spPr>
        <a:xfrm>
          <a:off x="1431866" y="1324268"/>
          <a:ext cx="1670512" cy="1169304"/>
        </a:xfrm>
        <a:prstGeom prst="roundRect">
          <a:avLst>
            <a:gd name="adj" fmla="val 16670"/>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smtClean="0"/>
            <a:t>Private Nachrichten</a:t>
          </a:r>
          <a:endParaRPr lang="de-DE" sz="1800" b="1" kern="1200" dirty="0"/>
        </a:p>
      </dsp:txBody>
      <dsp:txXfrm>
        <a:off x="1488957" y="1381359"/>
        <a:ext cx="1556330" cy="1055122"/>
      </dsp:txXfrm>
    </dsp:sp>
    <dsp:sp modelId="{94C17D78-9B0E-41AF-B741-7AC787D67709}">
      <dsp:nvSpPr>
        <dsp:cNvPr id="0" name=""/>
        <dsp:cNvSpPr/>
      </dsp:nvSpPr>
      <dsp:spPr>
        <a:xfrm>
          <a:off x="3108024" y="1447037"/>
          <a:ext cx="1214971" cy="94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smtClean="0"/>
            <a:t> konkrete </a:t>
          </a:r>
          <a:br>
            <a:rPr lang="de-DE" sz="1400" kern="1200" dirty="0" smtClean="0"/>
          </a:br>
          <a:r>
            <a:rPr lang="de-DE" sz="1400" kern="1200" dirty="0" smtClean="0"/>
            <a:t>Anfrage nach Seelsorge  </a:t>
          </a:r>
          <a:endParaRPr lang="de-DE" sz="1400" kern="1200" dirty="0"/>
        </a:p>
      </dsp:txBody>
      <dsp:txXfrm>
        <a:off x="3108024" y="1447037"/>
        <a:ext cx="1214971" cy="945083"/>
      </dsp:txXfrm>
    </dsp:sp>
    <dsp:sp modelId="{EBB29D1C-ED96-41EB-9086-C48F1B54C8EF}">
      <dsp:nvSpPr>
        <dsp:cNvPr id="0" name=""/>
        <dsp:cNvSpPr/>
      </dsp:nvSpPr>
      <dsp:spPr>
        <a:xfrm>
          <a:off x="2822544" y="2649032"/>
          <a:ext cx="1670512" cy="1169304"/>
        </a:xfrm>
        <a:prstGeom prst="roundRect">
          <a:avLst>
            <a:gd name="adj" fmla="val 16670"/>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smtClean="0"/>
            <a:t>Geschützte individuelle Seelsorge</a:t>
          </a:r>
          <a:endParaRPr lang="de-DE" sz="1800" b="1" kern="1200" dirty="0"/>
        </a:p>
      </dsp:txBody>
      <dsp:txXfrm>
        <a:off x="2879635" y="2706123"/>
        <a:ext cx="1556330" cy="1055122"/>
      </dsp:txXfrm>
    </dsp:sp>
    <dsp:sp modelId="{97E717D2-DCA6-46DA-866E-5D7A511C05B4}">
      <dsp:nvSpPr>
        <dsp:cNvPr id="0" name=""/>
        <dsp:cNvSpPr/>
      </dsp:nvSpPr>
      <dsp:spPr>
        <a:xfrm>
          <a:off x="4493057" y="2760551"/>
          <a:ext cx="1214971" cy="94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de-DE" sz="1400" kern="1200" smtClean="0"/>
            <a:t>Telefon</a:t>
          </a:r>
          <a:endParaRPr lang="de-DE" sz="1400" kern="1200" dirty="0"/>
        </a:p>
        <a:p>
          <a:pPr marL="114300" lvl="1" indent="-114300" algn="l" defTabSz="622300">
            <a:lnSpc>
              <a:spcPct val="90000"/>
            </a:lnSpc>
            <a:spcBef>
              <a:spcPct val="0"/>
            </a:spcBef>
            <a:spcAft>
              <a:spcPct val="15000"/>
            </a:spcAft>
            <a:buChar char="••"/>
          </a:pPr>
          <a:r>
            <a:rPr lang="de-DE" sz="1400" kern="1200" smtClean="0"/>
            <a:t>Videocalls</a:t>
          </a:r>
          <a:endParaRPr lang="de-DE" sz="1400" kern="1200" dirty="0"/>
        </a:p>
        <a:p>
          <a:pPr marL="114300" lvl="1" indent="-114300" algn="l" defTabSz="622300">
            <a:lnSpc>
              <a:spcPct val="90000"/>
            </a:lnSpc>
            <a:spcBef>
              <a:spcPct val="0"/>
            </a:spcBef>
            <a:spcAft>
              <a:spcPct val="15000"/>
            </a:spcAft>
            <a:buChar char="••"/>
          </a:pPr>
          <a:r>
            <a:rPr lang="de-DE" sz="1400" kern="1200" smtClean="0"/>
            <a:t>Präsentisch-leibliche Begegnung</a:t>
          </a:r>
          <a:endParaRPr lang="de-DE" sz="1400" kern="1200" dirty="0"/>
        </a:p>
      </dsp:txBody>
      <dsp:txXfrm>
        <a:off x="4493057" y="2760551"/>
        <a:ext cx="1214971" cy="945083"/>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de-DE" altLang="de-DE"/>
          </a:p>
        </p:txBody>
      </p:sp>
      <p:sp>
        <p:nvSpPr>
          <p:cNvPr id="46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897FF94D-3E2C-4D86-B056-52013CBBBEAC}" type="datetimeFigureOut">
              <a:rPr lang="de-DE" altLang="de-DE"/>
              <a:pPr>
                <a:defRPr/>
              </a:pPr>
              <a:t>13.09.2023</a:t>
            </a:fld>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smtClean="0"/>
              <a:t>Textmasterformate durch Klicken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de-DE" altLang="de-DE"/>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8E8F12FE-E1C0-4E9B-AA87-11A7393FD02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pic>
        <p:nvPicPr>
          <p:cNvPr id="4" name="Picture 11" descr="UniHei_Logo_4C_smal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77000" y="215900"/>
            <a:ext cx="17272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7338" y="5349875"/>
            <a:ext cx="14128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elplatzhalter 1"/>
          <p:cNvSpPr>
            <a:spLocks noGrp="1"/>
          </p:cNvSpPr>
          <p:nvPr>
            <p:ph type="ctrTitle"/>
          </p:nvPr>
        </p:nvSpPr>
        <p:spPr>
          <a:xfrm>
            <a:off x="215900" y="1738313"/>
            <a:ext cx="8207375" cy="469900"/>
          </a:xfrm>
        </p:spPr>
        <p:txBody>
          <a:bodyPr>
            <a:spAutoFit/>
          </a:bodyPr>
          <a:lstStyle>
            <a:lvl1pPr>
              <a:lnSpc>
                <a:spcPts val="3700"/>
              </a:lnSpc>
              <a:defRPr sz="3100" smtClean="0"/>
            </a:lvl1pPr>
          </a:lstStyle>
          <a:p>
            <a:pPr lvl="0"/>
            <a:r>
              <a:rPr lang="de-DE" altLang="de-DE" noProof="0" dirty="0" smtClean="0"/>
              <a:t>Titelmasterformat durch Klicken bearbeiten</a:t>
            </a:r>
          </a:p>
        </p:txBody>
      </p:sp>
      <p:sp>
        <p:nvSpPr>
          <p:cNvPr id="18435" name="Textplatzhalter 2"/>
          <p:cNvSpPr>
            <a:spLocks noGrp="1"/>
          </p:cNvSpPr>
          <p:nvPr>
            <p:ph type="subTitle" idx="1"/>
          </p:nvPr>
        </p:nvSpPr>
        <p:spPr>
          <a:xfrm>
            <a:off x="215900" y="5292725"/>
            <a:ext cx="8207375" cy="34925"/>
          </a:xfrm>
        </p:spPr>
        <p:txBody>
          <a:bodyPr/>
          <a:lstStyle>
            <a:lvl1pPr>
              <a:defRPr sz="100" smtClean="0">
                <a:solidFill>
                  <a:schemeClr val="bg1"/>
                </a:solidFill>
              </a:defRPr>
            </a:lvl1pPr>
          </a:lstStyle>
          <a:p>
            <a:pPr lvl="0"/>
            <a:r>
              <a:rPr lang="de-DE" altLang="de-DE" noProof="0" smtClean="0"/>
              <a:t>Formatvorlage des Untertitelmasters durch Klicken bearbeiten</a:t>
            </a:r>
          </a:p>
        </p:txBody>
      </p:sp>
      <p:sp>
        <p:nvSpPr>
          <p:cNvPr id="6" name="Datumsplatzhalter 3"/>
          <p:cNvSpPr>
            <a:spLocks noGrp="1"/>
          </p:cNvSpPr>
          <p:nvPr>
            <p:ph type="dt" sz="half" idx="10"/>
          </p:nvPr>
        </p:nvSpPr>
        <p:spPr bwMode="auto">
          <a:xfrm>
            <a:off x="215900" y="458788"/>
            <a:ext cx="2663825"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863600" eaLnBrk="1" hangingPunct="1">
              <a:lnSpc>
                <a:spcPts val="2900"/>
              </a:lnSpc>
              <a:defRPr sz="2200" b="1">
                <a:latin typeface="Arial" charset="0"/>
                <a:cs typeface="Arial" charset="0"/>
              </a:defRPr>
            </a:lvl1pPr>
          </a:lstStyle>
          <a:p>
            <a:pPr>
              <a:defRPr/>
            </a:pPr>
            <a:endParaRPr lang="de-DE" altLang="de-DE"/>
          </a:p>
        </p:txBody>
      </p:sp>
      <p:sp>
        <p:nvSpPr>
          <p:cNvPr id="7" name="Fußzeilenplatzhalter 4"/>
          <p:cNvSpPr>
            <a:spLocks noGrp="1"/>
          </p:cNvSpPr>
          <p:nvPr>
            <p:ph type="ftr" sz="quarter" idx="11"/>
          </p:nvPr>
        </p:nvSpPr>
        <p:spPr/>
        <p:txBody>
          <a:bodyPr/>
          <a:lstStyle>
            <a:lvl1pPr>
              <a:defRPr/>
            </a:lvl1pPr>
          </a:lstStyle>
          <a:p>
            <a:pPr>
              <a:defRPr/>
            </a:pPr>
            <a:endParaRPr lang="de-DE" altLang="de-DE"/>
          </a:p>
        </p:txBody>
      </p:sp>
      <p:sp>
        <p:nvSpPr>
          <p:cNvPr id="8" name="Foliennummernplatzhalter 5"/>
          <p:cNvSpPr>
            <a:spLocks noGrp="1"/>
          </p:cNvSpPr>
          <p:nvPr>
            <p:ph type="sldNum" sz="quarter" idx="12"/>
          </p:nvPr>
        </p:nvSpPr>
        <p:spPr>
          <a:xfrm>
            <a:off x="6192838" y="6084888"/>
            <a:ext cx="2230437" cy="179387"/>
          </a:xfrm>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lvl1pPr>
          </a:lstStyle>
          <a:p>
            <a:pPr>
              <a:defRPr/>
            </a:pPr>
            <a:fld id="{96697776-4910-42EA-BB30-FE10FB552A2F}" type="slidenum">
              <a:rPr lang="de-DE" altLang="de-DE"/>
              <a:pPr>
                <a:defRPr/>
              </a:pPr>
              <a:t>‹Nr.›</a:t>
            </a:fld>
            <a:endParaRPr lang="de-DE" altLang="de-DE"/>
          </a:p>
        </p:txBody>
      </p:sp>
    </p:spTree>
    <p:extLst>
      <p:ext uri="{BB962C8B-B14F-4D97-AF65-F5344CB8AC3E}">
        <p14:creationId xmlns:p14="http://schemas.microsoft.com/office/powerpoint/2010/main" val="285269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Foliennummernplatzhalter 5"/>
          <p:cNvSpPr>
            <a:spLocks noGrp="1"/>
          </p:cNvSpPr>
          <p:nvPr>
            <p:ph type="sldNum" sz="quarter" idx="10"/>
          </p:nvPr>
        </p:nvSpPr>
        <p:spPr>
          <a:ln/>
        </p:spPr>
        <p:txBody>
          <a:bodyPr/>
          <a:lstStyle>
            <a:lvl1pPr>
              <a:defRPr/>
            </a:lvl1pPr>
          </a:lstStyle>
          <a:p>
            <a:pPr>
              <a:defRPr/>
            </a:pPr>
            <a:fld id="{616292EC-705F-4C0C-9BF3-38D8ABB08A60}" type="slidenum">
              <a:rPr lang="de-DE" altLang="de-DE"/>
              <a:pPr>
                <a:defRPr/>
              </a:pPr>
              <a:t>‹Nr.›</a:t>
            </a:fld>
            <a:endParaRPr lang="de-DE" altLang="de-DE"/>
          </a:p>
        </p:txBody>
      </p:sp>
    </p:spTree>
    <p:extLst>
      <p:ext uri="{BB962C8B-B14F-4D97-AF65-F5344CB8AC3E}">
        <p14:creationId xmlns:p14="http://schemas.microsoft.com/office/powerpoint/2010/main" val="168703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5"/>
          <p:cNvSpPr>
            <a:spLocks noGrp="1"/>
          </p:cNvSpPr>
          <p:nvPr>
            <p:ph type="sldNum" sz="quarter" idx="10"/>
          </p:nvPr>
        </p:nvSpPr>
        <p:spPr>
          <a:ln/>
        </p:spPr>
        <p:txBody>
          <a:bodyPr/>
          <a:lstStyle>
            <a:lvl1pPr>
              <a:defRPr/>
            </a:lvl1pPr>
          </a:lstStyle>
          <a:p>
            <a:pPr>
              <a:defRPr/>
            </a:pPr>
            <a:fld id="{6C1A8D91-E960-4B8F-AD6B-25FF4E0ED058}" type="slidenum">
              <a:rPr lang="de-DE" altLang="de-DE"/>
              <a:pPr>
                <a:defRPr/>
              </a:pPr>
              <a:t>‹Nr.›</a:t>
            </a:fld>
            <a:endParaRPr lang="de-DE" altLang="de-DE"/>
          </a:p>
        </p:txBody>
      </p:sp>
      <p:sp>
        <p:nvSpPr>
          <p:cNvPr id="4" name="Fußzeilenplatzhalter 4"/>
          <p:cNvSpPr>
            <a:spLocks noGrp="1"/>
          </p:cNvSpPr>
          <p:nvPr>
            <p:ph type="ftr" sz="quarter" idx="11"/>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131051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a:ln/>
        </p:spPr>
        <p:txBody>
          <a:bodyPr/>
          <a:lstStyle>
            <a:lvl1pPr>
              <a:defRPr/>
            </a:lvl1pPr>
          </a:lstStyle>
          <a:p>
            <a:pPr>
              <a:defRPr/>
            </a:pPr>
            <a:fld id="{628DC0E4-A845-4FB1-8905-0AC352427309}" type="slidenum">
              <a:rPr lang="de-DE" altLang="de-DE"/>
              <a:pPr>
                <a:defRPr/>
              </a:pPr>
              <a:t>‹Nr.›</a:t>
            </a:fld>
            <a:endParaRPr lang="de-DE" altLang="de-DE"/>
          </a:p>
        </p:txBody>
      </p:sp>
      <p:sp>
        <p:nvSpPr>
          <p:cNvPr id="3" name="Fußzeilenplatzhalter 4"/>
          <p:cNvSpPr>
            <a:spLocks noGrp="1"/>
          </p:cNvSpPr>
          <p:nvPr>
            <p:ph type="ftr" sz="quarter" idx="11"/>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57635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0" descr="UniHei_Logo_4C_smal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77000" y="215900"/>
            <a:ext cx="17272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7338" y="5349875"/>
            <a:ext cx="14128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Rectangle 7"/>
          <p:cNvSpPr>
            <a:spLocks noGrp="1" noChangeArrowheads="1"/>
          </p:cNvSpPr>
          <p:nvPr>
            <p:ph type="ctrTitle" sz="quarter"/>
          </p:nvPr>
        </p:nvSpPr>
        <p:spPr bwMode="auto">
          <a:xfrm>
            <a:off x="215900" y="1739900"/>
            <a:ext cx="8207375" cy="4699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nSpc>
                <a:spcPts val="3700"/>
              </a:lnSpc>
              <a:defRPr sz="3100"/>
            </a:lvl1pPr>
          </a:lstStyle>
          <a:p>
            <a:pPr lvl="0"/>
            <a:r>
              <a:rPr lang="de-DE" altLang="de-DE" noProof="0" smtClean="0"/>
              <a:t>Titelmasterformat durch Klicken bearbeiten</a:t>
            </a:r>
          </a:p>
        </p:txBody>
      </p:sp>
      <p:sp>
        <p:nvSpPr>
          <p:cNvPr id="131081" name="Textplatzhalter 2"/>
          <p:cNvSpPr>
            <a:spLocks noGrp="1"/>
          </p:cNvSpPr>
          <p:nvPr>
            <p:ph type="subTitle" idx="1"/>
          </p:nvPr>
        </p:nvSpPr>
        <p:spPr>
          <a:xfrm>
            <a:off x="215900" y="5292725"/>
            <a:ext cx="8207375" cy="34925"/>
          </a:xfrm>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spcBef>
                <a:spcPct val="0"/>
              </a:spcBef>
              <a:spcAft>
                <a:spcPct val="0"/>
              </a:spcAft>
              <a:buFont typeface="Arial" charset="0"/>
              <a:buNone/>
              <a:defRPr sz="100" b="0">
                <a:solidFill>
                  <a:schemeClr val="bg1"/>
                </a:solidFill>
              </a:defRPr>
            </a:lvl1pPr>
          </a:lstStyle>
          <a:p>
            <a:pPr lvl="0"/>
            <a:r>
              <a:rPr lang="de-DE" altLang="de-DE" noProof="0" smtClean="0"/>
              <a:t>Formatvorlage des Untertitelmasters durch Klicken bearbeiten</a:t>
            </a:r>
          </a:p>
        </p:txBody>
      </p:sp>
      <p:sp>
        <p:nvSpPr>
          <p:cNvPr id="6" name="Rectangle 4"/>
          <p:cNvSpPr>
            <a:spLocks noGrp="1" noChangeArrowheads="1"/>
          </p:cNvSpPr>
          <p:nvPr>
            <p:ph type="sldNum" sz="quarter" idx="10"/>
          </p:nvPr>
        </p:nvSpPr>
        <p:spPr>
          <a:xfrm>
            <a:off x="6229350" y="6084888"/>
            <a:ext cx="2193925" cy="179387"/>
          </a:xfrm>
        </p:spPr>
        <p:txBody>
          <a:bodyPr/>
          <a:lstStyle>
            <a:lvl1pPr>
              <a:defRPr/>
            </a:lvl1pPr>
          </a:lstStyle>
          <a:p>
            <a:pPr>
              <a:defRPr/>
            </a:pPr>
            <a:fld id="{FD3B300B-29CA-4F71-8074-E93D4D8FB52B}" type="slidenum">
              <a:rPr lang="de-DE" altLang="de-DE"/>
              <a:pPr>
                <a:defRPr/>
              </a:pPr>
              <a:t>‹Nr.›</a:t>
            </a:fld>
            <a:endParaRPr lang="de-DE" altLang="de-DE"/>
          </a:p>
        </p:txBody>
      </p:sp>
      <p:sp>
        <p:nvSpPr>
          <p:cNvPr id="7" name="Fußzeilenplatzhalter 4"/>
          <p:cNvSpPr>
            <a:spLocks noGrp="1"/>
          </p:cNvSpPr>
          <p:nvPr>
            <p:ph type="ftr" sz="quarter" idx="11"/>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91419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6"/>
          <p:cNvSpPr>
            <a:spLocks noGrp="1" noChangeArrowheads="1"/>
          </p:cNvSpPr>
          <p:nvPr>
            <p:ph type="sldNum" sz="quarter" idx="10"/>
          </p:nvPr>
        </p:nvSpPr>
        <p:spPr>
          <a:ln/>
        </p:spPr>
        <p:txBody>
          <a:bodyPr/>
          <a:lstStyle>
            <a:lvl1pPr>
              <a:defRPr/>
            </a:lvl1pPr>
          </a:lstStyle>
          <a:p>
            <a:pPr>
              <a:defRPr/>
            </a:pPr>
            <a:fld id="{2175D4A4-F217-4C26-9ACF-54EAC7C4A764}" type="slidenum">
              <a:rPr lang="de-DE" altLang="de-DE"/>
              <a:pPr>
                <a:defRPr/>
              </a:pPr>
              <a:t>‹Nr.›</a:t>
            </a:fld>
            <a:endParaRPr lang="de-DE" altLang="de-DE"/>
          </a:p>
        </p:txBody>
      </p:sp>
      <p:sp>
        <p:nvSpPr>
          <p:cNvPr id="5" name="Fußzeilenplatzhalter 4"/>
          <p:cNvSpPr>
            <a:spLocks noGrp="1"/>
          </p:cNvSpPr>
          <p:nvPr>
            <p:ph type="ftr" sz="quarter" idx="11"/>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161096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C9920BD-B219-4FF9-BD7B-C1143112511D}" type="slidenum">
              <a:rPr lang="de-DE" altLang="de-DE"/>
              <a:pPr>
                <a:defRPr/>
              </a:pPr>
              <a:t>‹Nr.›</a:t>
            </a:fld>
            <a:endParaRPr lang="de-DE" altLang="de-DE"/>
          </a:p>
        </p:txBody>
      </p:sp>
      <p:sp>
        <p:nvSpPr>
          <p:cNvPr id="3" name="Fußzeilenplatzhalter 4"/>
          <p:cNvSpPr>
            <a:spLocks noGrp="1"/>
          </p:cNvSpPr>
          <p:nvPr>
            <p:ph type="ftr" sz="quarter" idx="11"/>
          </p:nvPr>
        </p:nvSpPr>
        <p:spPr/>
        <p:txBody>
          <a:bodyPr/>
          <a:lstStyle>
            <a:lvl1pPr>
              <a:defRPr/>
            </a:lvl1pPr>
          </a:lstStyle>
          <a:p>
            <a:pPr>
              <a:defRPr/>
            </a:pPr>
            <a:endParaRPr lang="de-DE" altLang="de-DE"/>
          </a:p>
        </p:txBody>
      </p:sp>
    </p:spTree>
    <p:extLst>
      <p:ext uri="{BB962C8B-B14F-4D97-AF65-F5344CB8AC3E}">
        <p14:creationId xmlns:p14="http://schemas.microsoft.com/office/powerpoint/2010/main" val="591950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215900" y="468313"/>
            <a:ext cx="6013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215900" y="1763713"/>
            <a:ext cx="82073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6" name="Foliennummernplatzhalter 5"/>
          <p:cNvSpPr>
            <a:spLocks noGrp="1"/>
          </p:cNvSpPr>
          <p:nvPr>
            <p:ph type="sldNum" sz="quarter" idx="4"/>
          </p:nvPr>
        </p:nvSpPr>
        <p:spPr bwMode="auto">
          <a:xfrm>
            <a:off x="6192838" y="6119813"/>
            <a:ext cx="22304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r" defTabSz="863600" eaLnBrk="1" hangingPunct="1">
              <a:defRPr sz="800"/>
            </a:lvl1pPr>
          </a:lstStyle>
          <a:p>
            <a:pPr>
              <a:defRPr/>
            </a:pPr>
            <a:fld id="{5563B963-EE5F-4D98-BBAE-17E6F893640C}" type="slidenum">
              <a:rPr lang="de-DE" altLang="de-DE"/>
              <a:pPr>
                <a:defRPr/>
              </a:pPr>
              <a:t>‹Nr.›</a:t>
            </a:fld>
            <a:endParaRPr lang="de-DE" altLang="de-DE"/>
          </a:p>
        </p:txBody>
      </p:sp>
      <p:pic>
        <p:nvPicPr>
          <p:cNvPr id="1029" name="Picture 11" descr="UniHei_Logo_4C_small"/>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477000" y="215900"/>
            <a:ext cx="17272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ußzeilenplatzhalter 4"/>
          <p:cNvSpPr>
            <a:spLocks noGrp="1"/>
          </p:cNvSpPr>
          <p:nvPr>
            <p:ph type="ftr" sz="quarter" idx="3"/>
          </p:nvPr>
        </p:nvSpPr>
        <p:spPr>
          <a:xfrm>
            <a:off x="1871663" y="6084888"/>
            <a:ext cx="3816350" cy="179387"/>
          </a:xfrm>
          <a:prstGeom prst="rect">
            <a:avLst/>
          </a:prstGeom>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1" hangingPunct="1">
              <a:defRPr sz="1000">
                <a:latin typeface="Arial" pitchFamily="34" charset="0"/>
                <a:cs typeface="Arial" pitchFamily="34" charset="0"/>
              </a:defRPr>
            </a:lvl1pPr>
          </a:lstStyle>
          <a:p>
            <a:pPr>
              <a:defRPr/>
            </a:pPr>
            <a:endParaRPr lang="de-DE" altLang="de-DE"/>
          </a:p>
        </p:txBody>
      </p:sp>
      <p:pic>
        <p:nvPicPr>
          <p:cNvPr id="1031" name="Grafik 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87338" y="5349875"/>
            <a:ext cx="14128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 id="2147483824" r:id="rId2"/>
    <p:sldLayoutId id="2147483825" r:id="rId3"/>
    <p:sldLayoutId id="2147483826" r:id="rId4"/>
  </p:sldLayoutIdLst>
  <p:timing>
    <p:tnLst>
      <p:par>
        <p:cTn id="1" dur="indefinite" restart="never" nodeType="tmRoot"/>
      </p:par>
    </p:tnLst>
  </p:timing>
  <p:hf hdr="0" dt="0"/>
  <p:txStyles>
    <p:titleStyle>
      <a:lvl1pPr algn="l" defTabSz="863600" rtl="0" eaLnBrk="0" fontAlgn="base" hangingPunct="0">
        <a:lnSpc>
          <a:spcPts val="2900"/>
        </a:lnSpc>
        <a:spcBef>
          <a:spcPct val="0"/>
        </a:spcBef>
        <a:spcAft>
          <a:spcPct val="0"/>
        </a:spcAft>
        <a:defRPr sz="2400" b="1" kern="1200">
          <a:solidFill>
            <a:schemeClr val="tx1"/>
          </a:solidFill>
          <a:latin typeface="Arial" charset="0"/>
          <a:ea typeface="+mj-ea"/>
          <a:cs typeface="+mj-cs"/>
        </a:defRPr>
      </a:lvl1pPr>
      <a:lvl2pPr algn="l" defTabSz="863600" rtl="0" eaLnBrk="0" fontAlgn="base" hangingPunct="0">
        <a:lnSpc>
          <a:spcPts val="2900"/>
        </a:lnSpc>
        <a:spcBef>
          <a:spcPct val="0"/>
        </a:spcBef>
        <a:spcAft>
          <a:spcPct val="0"/>
        </a:spcAft>
        <a:defRPr sz="2400" b="1">
          <a:solidFill>
            <a:schemeClr val="tx1"/>
          </a:solidFill>
          <a:latin typeface="Arial" charset="0"/>
        </a:defRPr>
      </a:lvl2pPr>
      <a:lvl3pPr algn="l" defTabSz="863600" rtl="0" eaLnBrk="0" fontAlgn="base" hangingPunct="0">
        <a:lnSpc>
          <a:spcPts val="2900"/>
        </a:lnSpc>
        <a:spcBef>
          <a:spcPct val="0"/>
        </a:spcBef>
        <a:spcAft>
          <a:spcPct val="0"/>
        </a:spcAft>
        <a:defRPr sz="2400" b="1">
          <a:solidFill>
            <a:schemeClr val="tx1"/>
          </a:solidFill>
          <a:latin typeface="Arial" charset="0"/>
        </a:defRPr>
      </a:lvl3pPr>
      <a:lvl4pPr algn="l" defTabSz="863600" rtl="0" eaLnBrk="0" fontAlgn="base" hangingPunct="0">
        <a:lnSpc>
          <a:spcPts val="2900"/>
        </a:lnSpc>
        <a:spcBef>
          <a:spcPct val="0"/>
        </a:spcBef>
        <a:spcAft>
          <a:spcPct val="0"/>
        </a:spcAft>
        <a:defRPr sz="2400" b="1">
          <a:solidFill>
            <a:schemeClr val="tx1"/>
          </a:solidFill>
          <a:latin typeface="Arial" charset="0"/>
        </a:defRPr>
      </a:lvl4pPr>
      <a:lvl5pPr algn="l" defTabSz="863600" rtl="0" eaLnBrk="0" fontAlgn="base" hangingPunct="0">
        <a:lnSpc>
          <a:spcPts val="2900"/>
        </a:lnSpc>
        <a:spcBef>
          <a:spcPct val="0"/>
        </a:spcBef>
        <a:spcAft>
          <a:spcPct val="0"/>
        </a:spcAft>
        <a:defRPr sz="2400" b="1">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algn="l" defTabSz="863600" rtl="0" eaLnBrk="0" fontAlgn="base" hangingPunct="0">
        <a:lnSpc>
          <a:spcPts val="2100"/>
        </a:lnSpc>
        <a:spcBef>
          <a:spcPct val="0"/>
        </a:spcBef>
        <a:spcAft>
          <a:spcPct val="0"/>
        </a:spcAft>
        <a:buFont typeface="Arial" panose="020B0604020202020204" pitchFamily="34" charset="0"/>
        <a:defRPr kern="1200">
          <a:solidFill>
            <a:schemeClr val="tx1"/>
          </a:solidFill>
          <a:latin typeface="Arial" charset="0"/>
          <a:ea typeface="+mn-ea"/>
          <a:cs typeface="+mn-cs"/>
        </a:defRPr>
      </a:lvl1pPr>
      <a:lvl2pPr marL="222250"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2pPr>
      <a:lvl3pPr marL="428625" indent="-204788"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3pPr>
      <a:lvl4pPr marL="650875"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4pPr>
      <a:lvl5pPr marL="868363" indent="-215900"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215900" y="1763713"/>
            <a:ext cx="8207375" cy="349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60422" name="Rectangle 6"/>
          <p:cNvSpPr>
            <a:spLocks noGrp="1" noChangeArrowheads="1"/>
          </p:cNvSpPr>
          <p:nvPr>
            <p:ph type="sldNum" sz="quarter" idx="4"/>
          </p:nvPr>
        </p:nvSpPr>
        <p:spPr bwMode="auto">
          <a:xfrm>
            <a:off x="6192838" y="6119813"/>
            <a:ext cx="2230437" cy="14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lvl1pPr algn="r" defTabSz="863600" eaLnBrk="1" hangingPunct="1">
              <a:defRPr sz="800"/>
            </a:lvl1pPr>
          </a:lstStyle>
          <a:p>
            <a:pPr>
              <a:defRPr/>
            </a:pPr>
            <a:fld id="{AB5640A8-1745-4EDE-9F8D-B1339E5172D1}" type="slidenum">
              <a:rPr lang="de-DE" altLang="de-DE"/>
              <a:pPr>
                <a:defRPr/>
              </a:pPr>
              <a:t>‹Nr.›</a:t>
            </a:fld>
            <a:endParaRPr lang="de-DE" altLang="de-DE"/>
          </a:p>
        </p:txBody>
      </p:sp>
      <p:sp>
        <p:nvSpPr>
          <p:cNvPr id="60424" name="Rectangle 8"/>
          <p:cNvSpPr>
            <a:spLocks noChangeArrowheads="1"/>
          </p:cNvSpPr>
          <p:nvPr userDrawn="1"/>
        </p:nvSpPr>
        <p:spPr bwMode="auto">
          <a:xfrm>
            <a:off x="215900" y="468313"/>
            <a:ext cx="59404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863600" eaLnBrk="0" hangingPunct="0">
              <a:lnSpc>
                <a:spcPts val="2900"/>
              </a:lnSpc>
              <a:defRPr sz="2200" b="1">
                <a:solidFill>
                  <a:schemeClr val="tx1"/>
                </a:solidFill>
                <a:latin typeface="Arial" charset="0"/>
                <a:cs typeface="Arial" charset="0"/>
              </a:defRPr>
            </a:lvl1pPr>
            <a:lvl2pPr defTabSz="863600" eaLnBrk="0" hangingPunct="0">
              <a:lnSpc>
                <a:spcPts val="2900"/>
              </a:lnSpc>
              <a:defRPr sz="2200" b="1">
                <a:solidFill>
                  <a:schemeClr val="tx1"/>
                </a:solidFill>
                <a:latin typeface="Arial" charset="0"/>
                <a:cs typeface="Arial" charset="0"/>
              </a:defRPr>
            </a:lvl2pPr>
            <a:lvl3pPr defTabSz="863600" eaLnBrk="0" hangingPunct="0">
              <a:lnSpc>
                <a:spcPts val="2900"/>
              </a:lnSpc>
              <a:defRPr sz="2200" b="1">
                <a:solidFill>
                  <a:schemeClr val="tx1"/>
                </a:solidFill>
                <a:latin typeface="Arial" charset="0"/>
                <a:cs typeface="Arial" charset="0"/>
              </a:defRPr>
            </a:lvl3pPr>
            <a:lvl4pPr defTabSz="863600" eaLnBrk="0" hangingPunct="0">
              <a:lnSpc>
                <a:spcPts val="2900"/>
              </a:lnSpc>
              <a:defRPr sz="2200" b="1">
                <a:solidFill>
                  <a:schemeClr val="tx1"/>
                </a:solidFill>
                <a:latin typeface="Arial" charset="0"/>
                <a:cs typeface="Arial" charset="0"/>
              </a:defRPr>
            </a:lvl4pPr>
            <a:lvl5pPr defTabSz="863600" eaLnBrk="0" hangingPunct="0">
              <a:lnSpc>
                <a:spcPts val="2900"/>
              </a:lnSpc>
              <a:defRPr sz="2200" b="1">
                <a:solidFill>
                  <a:schemeClr val="tx1"/>
                </a:solidFill>
                <a:latin typeface="Arial" charset="0"/>
                <a:cs typeface="Arial" charset="0"/>
              </a:defRPr>
            </a:lvl5pPr>
            <a:lvl6pPr marL="457200" defTabSz="863600" eaLnBrk="0" fontAlgn="base" hangingPunct="0">
              <a:lnSpc>
                <a:spcPts val="2900"/>
              </a:lnSpc>
              <a:spcBef>
                <a:spcPct val="0"/>
              </a:spcBef>
              <a:spcAft>
                <a:spcPct val="0"/>
              </a:spcAft>
              <a:defRPr sz="2200" b="1">
                <a:solidFill>
                  <a:schemeClr val="tx1"/>
                </a:solidFill>
                <a:latin typeface="Arial" charset="0"/>
                <a:cs typeface="Arial" charset="0"/>
              </a:defRPr>
            </a:lvl6pPr>
            <a:lvl7pPr marL="914400" defTabSz="863600" eaLnBrk="0" fontAlgn="base" hangingPunct="0">
              <a:lnSpc>
                <a:spcPts val="2900"/>
              </a:lnSpc>
              <a:spcBef>
                <a:spcPct val="0"/>
              </a:spcBef>
              <a:spcAft>
                <a:spcPct val="0"/>
              </a:spcAft>
              <a:defRPr sz="2200" b="1">
                <a:solidFill>
                  <a:schemeClr val="tx1"/>
                </a:solidFill>
                <a:latin typeface="Arial" charset="0"/>
                <a:cs typeface="Arial" charset="0"/>
              </a:defRPr>
            </a:lvl7pPr>
            <a:lvl8pPr marL="1371600" defTabSz="863600" eaLnBrk="0" fontAlgn="base" hangingPunct="0">
              <a:lnSpc>
                <a:spcPts val="2900"/>
              </a:lnSpc>
              <a:spcBef>
                <a:spcPct val="0"/>
              </a:spcBef>
              <a:spcAft>
                <a:spcPct val="0"/>
              </a:spcAft>
              <a:defRPr sz="2200" b="1">
                <a:solidFill>
                  <a:schemeClr val="tx1"/>
                </a:solidFill>
                <a:latin typeface="Arial" charset="0"/>
                <a:cs typeface="Arial" charset="0"/>
              </a:defRPr>
            </a:lvl8pPr>
            <a:lvl9pPr marL="1828800" defTabSz="863600" eaLnBrk="0" fontAlgn="base" hangingPunct="0">
              <a:lnSpc>
                <a:spcPts val="2900"/>
              </a:lnSpc>
              <a:spcBef>
                <a:spcPct val="0"/>
              </a:spcBef>
              <a:spcAft>
                <a:spcPct val="0"/>
              </a:spcAft>
              <a:defRPr sz="2200" b="1">
                <a:solidFill>
                  <a:schemeClr val="tx1"/>
                </a:solidFill>
                <a:latin typeface="Arial" charset="0"/>
                <a:cs typeface="Arial" charset="0"/>
              </a:defRPr>
            </a:lvl9pPr>
          </a:lstStyle>
          <a:p>
            <a:pPr>
              <a:defRPr/>
            </a:pPr>
            <a:r>
              <a:rPr lang="de-DE" altLang="de-DE" sz="2400" dirty="0" smtClean="0"/>
              <a:t>Inhaltsverzeichnis</a:t>
            </a:r>
          </a:p>
        </p:txBody>
      </p:sp>
      <p:pic>
        <p:nvPicPr>
          <p:cNvPr id="2053" name="Picture 9" descr="UniHei_Logo_4C_smal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477000" y="215900"/>
            <a:ext cx="17272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ußzeilenplatzhalter 4"/>
          <p:cNvSpPr>
            <a:spLocks noGrp="1"/>
          </p:cNvSpPr>
          <p:nvPr>
            <p:ph type="ftr" sz="quarter" idx="3"/>
          </p:nvPr>
        </p:nvSpPr>
        <p:spPr>
          <a:xfrm>
            <a:off x="1871663" y="6084888"/>
            <a:ext cx="3816350" cy="179387"/>
          </a:xfrm>
          <a:prstGeom prst="rect">
            <a:avLst/>
          </a:prstGeom>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1" hangingPunct="1">
              <a:defRPr sz="1000">
                <a:latin typeface="Arial" pitchFamily="34" charset="0"/>
                <a:cs typeface="Arial" pitchFamily="34" charset="0"/>
              </a:defRPr>
            </a:lvl1pPr>
          </a:lstStyle>
          <a:p>
            <a:pPr>
              <a:defRPr/>
            </a:pPr>
            <a:endParaRPr lang="de-DE" altLang="de-DE"/>
          </a:p>
        </p:txBody>
      </p:sp>
      <p:pic>
        <p:nvPicPr>
          <p:cNvPr id="2055" name="Grafik 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7338" y="5349875"/>
            <a:ext cx="14128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0" r:id="rId1"/>
    <p:sldLayoutId id="2147483827" r:id="rId2"/>
    <p:sldLayoutId id="2147483828" r:id="rId3"/>
  </p:sldLayoutIdLst>
  <p:timing>
    <p:tnLst>
      <p:par>
        <p:cTn id="1" dur="indefinite" restart="never" nodeType="tmRoot"/>
      </p:par>
    </p:tnLst>
  </p:timing>
  <p:hf hdr="0" dt="0"/>
  <p:txStyles>
    <p:titleStyle>
      <a:lvl1pPr algn="l" defTabSz="863600" rtl="0" eaLnBrk="0" fontAlgn="base" hangingPunct="0">
        <a:lnSpc>
          <a:spcPts val="2900"/>
        </a:lnSpc>
        <a:spcBef>
          <a:spcPct val="0"/>
        </a:spcBef>
        <a:spcAft>
          <a:spcPct val="0"/>
        </a:spcAft>
        <a:defRPr sz="2200" b="1">
          <a:solidFill>
            <a:schemeClr val="tx1"/>
          </a:solidFill>
          <a:latin typeface="+mj-lt"/>
          <a:ea typeface="+mj-ea"/>
          <a:cs typeface="+mj-cs"/>
        </a:defRPr>
      </a:lvl1pPr>
      <a:lvl2pPr algn="l" defTabSz="863600" rtl="0" eaLnBrk="0" fontAlgn="base" hangingPunct="0">
        <a:lnSpc>
          <a:spcPts val="2900"/>
        </a:lnSpc>
        <a:spcBef>
          <a:spcPct val="0"/>
        </a:spcBef>
        <a:spcAft>
          <a:spcPct val="0"/>
        </a:spcAft>
        <a:defRPr sz="2200" b="1">
          <a:solidFill>
            <a:schemeClr val="tx1"/>
          </a:solidFill>
          <a:latin typeface="Arial" charset="0"/>
          <a:cs typeface="Arial" charset="0"/>
        </a:defRPr>
      </a:lvl2pPr>
      <a:lvl3pPr algn="l" defTabSz="863600" rtl="0" eaLnBrk="0" fontAlgn="base" hangingPunct="0">
        <a:lnSpc>
          <a:spcPts val="2900"/>
        </a:lnSpc>
        <a:spcBef>
          <a:spcPct val="0"/>
        </a:spcBef>
        <a:spcAft>
          <a:spcPct val="0"/>
        </a:spcAft>
        <a:defRPr sz="2200" b="1">
          <a:solidFill>
            <a:schemeClr val="tx1"/>
          </a:solidFill>
          <a:latin typeface="Arial" charset="0"/>
          <a:cs typeface="Arial" charset="0"/>
        </a:defRPr>
      </a:lvl3pPr>
      <a:lvl4pPr algn="l" defTabSz="863600" rtl="0" eaLnBrk="0" fontAlgn="base" hangingPunct="0">
        <a:lnSpc>
          <a:spcPts val="2900"/>
        </a:lnSpc>
        <a:spcBef>
          <a:spcPct val="0"/>
        </a:spcBef>
        <a:spcAft>
          <a:spcPct val="0"/>
        </a:spcAft>
        <a:defRPr sz="2200" b="1">
          <a:solidFill>
            <a:schemeClr val="tx1"/>
          </a:solidFill>
          <a:latin typeface="Arial" charset="0"/>
          <a:cs typeface="Arial" charset="0"/>
        </a:defRPr>
      </a:lvl4pPr>
      <a:lvl5pPr algn="l" defTabSz="863600" rtl="0" eaLnBrk="0" fontAlgn="base" hangingPunct="0">
        <a:lnSpc>
          <a:spcPts val="2900"/>
        </a:lnSpc>
        <a:spcBef>
          <a:spcPct val="0"/>
        </a:spcBef>
        <a:spcAft>
          <a:spcPct val="0"/>
        </a:spcAft>
        <a:defRPr sz="2200" b="1">
          <a:solidFill>
            <a:schemeClr val="tx1"/>
          </a:solidFill>
          <a:latin typeface="Arial" charset="0"/>
          <a:cs typeface="Arial" charset="0"/>
        </a:defRPr>
      </a:lvl5pPr>
      <a:lvl6pPr marL="457200" algn="l" defTabSz="863600" rtl="0" eaLnBrk="0" fontAlgn="base" hangingPunct="0">
        <a:lnSpc>
          <a:spcPts val="2900"/>
        </a:lnSpc>
        <a:spcBef>
          <a:spcPct val="0"/>
        </a:spcBef>
        <a:spcAft>
          <a:spcPct val="0"/>
        </a:spcAft>
        <a:defRPr sz="2200" b="1">
          <a:solidFill>
            <a:schemeClr val="tx1"/>
          </a:solidFill>
          <a:latin typeface="Arial" charset="0"/>
          <a:cs typeface="Arial" charset="0"/>
        </a:defRPr>
      </a:lvl6pPr>
      <a:lvl7pPr marL="914400" algn="l" defTabSz="863600" rtl="0" eaLnBrk="0" fontAlgn="base" hangingPunct="0">
        <a:lnSpc>
          <a:spcPts val="2900"/>
        </a:lnSpc>
        <a:spcBef>
          <a:spcPct val="0"/>
        </a:spcBef>
        <a:spcAft>
          <a:spcPct val="0"/>
        </a:spcAft>
        <a:defRPr sz="2200" b="1">
          <a:solidFill>
            <a:schemeClr val="tx1"/>
          </a:solidFill>
          <a:latin typeface="Arial" charset="0"/>
          <a:cs typeface="Arial" charset="0"/>
        </a:defRPr>
      </a:lvl7pPr>
      <a:lvl8pPr marL="1371600" algn="l" defTabSz="863600" rtl="0" eaLnBrk="0" fontAlgn="base" hangingPunct="0">
        <a:lnSpc>
          <a:spcPts val="2900"/>
        </a:lnSpc>
        <a:spcBef>
          <a:spcPct val="0"/>
        </a:spcBef>
        <a:spcAft>
          <a:spcPct val="0"/>
        </a:spcAft>
        <a:defRPr sz="2200" b="1">
          <a:solidFill>
            <a:schemeClr val="tx1"/>
          </a:solidFill>
          <a:latin typeface="Arial" charset="0"/>
          <a:cs typeface="Arial" charset="0"/>
        </a:defRPr>
      </a:lvl8pPr>
      <a:lvl9pPr marL="1828800" algn="l" defTabSz="863600" rtl="0" eaLnBrk="0" fontAlgn="base" hangingPunct="0">
        <a:lnSpc>
          <a:spcPts val="2900"/>
        </a:lnSpc>
        <a:spcBef>
          <a:spcPct val="0"/>
        </a:spcBef>
        <a:spcAft>
          <a:spcPct val="0"/>
        </a:spcAft>
        <a:defRPr sz="2200" b="1">
          <a:solidFill>
            <a:schemeClr val="tx1"/>
          </a:solidFill>
          <a:latin typeface="Arial" charset="0"/>
          <a:cs typeface="Arial" charset="0"/>
        </a:defRPr>
      </a:lvl9pPr>
    </p:titleStyle>
    <p:bodyStyle>
      <a:lvl1pPr marL="247650" indent="-247650" algn="l" defTabSz="863600" rtl="0" eaLnBrk="0" fontAlgn="base" hangingPunct="0">
        <a:lnSpc>
          <a:spcPts val="2100"/>
        </a:lnSpc>
        <a:spcBef>
          <a:spcPts val="4200"/>
        </a:spcBef>
        <a:spcAft>
          <a:spcPts val="2100"/>
        </a:spcAft>
        <a:buFont typeface="Arial" panose="020B0604020202020204" pitchFamily="34" charset="0"/>
        <a:buAutoNum type="arabicPeriod"/>
        <a:defRPr b="1">
          <a:solidFill>
            <a:schemeClr val="tx1"/>
          </a:solidFill>
          <a:latin typeface="+mn-lt"/>
          <a:ea typeface="+mn-ea"/>
          <a:cs typeface="+mn-cs"/>
        </a:defRPr>
      </a:lvl1pPr>
      <a:lvl2pPr marL="1260475" indent="-206375" algn="l" defTabSz="863600" rtl="0" eaLnBrk="0" fontAlgn="base" hangingPunct="0">
        <a:lnSpc>
          <a:spcPts val="2100"/>
        </a:lnSpc>
        <a:spcBef>
          <a:spcPct val="0"/>
        </a:spcBef>
        <a:spcAft>
          <a:spcPct val="0"/>
        </a:spcAft>
        <a:buFont typeface="Arial" panose="020B0604020202020204" pitchFamily="34" charset="0"/>
        <a:buAutoNum type="arabicPeriod"/>
        <a:defRPr>
          <a:solidFill>
            <a:schemeClr val="tx1"/>
          </a:solidFill>
          <a:latin typeface="+mn-lt"/>
          <a:cs typeface="+mn-cs"/>
        </a:defRPr>
      </a:lvl2pPr>
      <a:lvl3pPr marL="1831975" indent="-211138" algn="l" defTabSz="863600" rtl="0" eaLnBrk="0" fontAlgn="base" hangingPunct="0">
        <a:lnSpc>
          <a:spcPts val="2100"/>
        </a:lnSpc>
        <a:spcBef>
          <a:spcPct val="0"/>
        </a:spcBef>
        <a:spcAft>
          <a:spcPct val="0"/>
        </a:spcAft>
        <a:buFont typeface="Arial" panose="020B0604020202020204" pitchFamily="34" charset="0"/>
        <a:buAutoNum type="arabicPeriod"/>
        <a:defRPr>
          <a:solidFill>
            <a:schemeClr val="tx1"/>
          </a:solidFill>
          <a:latin typeface="+mn-lt"/>
          <a:cs typeface="+mn-cs"/>
        </a:defRPr>
      </a:lvl3pPr>
      <a:lvl4pPr marL="2187575" indent="-206375" algn="l" defTabSz="863600" rtl="0" eaLnBrk="0" fontAlgn="base" hangingPunct="0">
        <a:lnSpc>
          <a:spcPts val="2100"/>
        </a:lnSpc>
        <a:spcBef>
          <a:spcPct val="0"/>
        </a:spcBef>
        <a:spcAft>
          <a:spcPct val="0"/>
        </a:spcAft>
        <a:buFont typeface="Arial" panose="020B0604020202020204" pitchFamily="34" charset="0"/>
        <a:buAutoNum type="arabicPeriod"/>
        <a:defRPr>
          <a:solidFill>
            <a:schemeClr val="tx1"/>
          </a:solidFill>
          <a:latin typeface="+mn-lt"/>
          <a:cs typeface="+mn-cs"/>
        </a:defRPr>
      </a:lvl4pPr>
      <a:lvl5pPr marL="2546350" indent="-207963" algn="l" defTabSz="863600" rtl="0" eaLnBrk="0" fontAlgn="base" hangingPunct="0">
        <a:lnSpc>
          <a:spcPts val="2100"/>
        </a:lnSpc>
        <a:spcBef>
          <a:spcPct val="0"/>
        </a:spcBef>
        <a:spcAft>
          <a:spcPct val="0"/>
        </a:spcAft>
        <a:buFont typeface="Arial" panose="020B0604020202020204" pitchFamily="34" charset="0"/>
        <a:buAutoNum type="arabicPeriod"/>
        <a:defRPr>
          <a:solidFill>
            <a:schemeClr val="tx1"/>
          </a:solidFill>
          <a:latin typeface="+mn-lt"/>
          <a:cs typeface="+mn-cs"/>
        </a:defRPr>
      </a:lvl5pPr>
      <a:lvl6pPr marL="3003550" indent="-207963" algn="l" defTabSz="863600" rtl="0" eaLnBrk="0" fontAlgn="base" hangingPunct="0">
        <a:lnSpc>
          <a:spcPts val="2100"/>
        </a:lnSpc>
        <a:spcBef>
          <a:spcPct val="0"/>
        </a:spcBef>
        <a:spcAft>
          <a:spcPct val="0"/>
        </a:spcAft>
        <a:buFont typeface="Arial" charset="0"/>
        <a:buAutoNum type="arabicPeriod"/>
        <a:defRPr sz="1500">
          <a:solidFill>
            <a:schemeClr val="tx1"/>
          </a:solidFill>
          <a:latin typeface="+mn-lt"/>
          <a:cs typeface="+mn-cs"/>
        </a:defRPr>
      </a:lvl6pPr>
      <a:lvl7pPr marL="3460750" indent="-207963" algn="l" defTabSz="863600" rtl="0" eaLnBrk="0" fontAlgn="base" hangingPunct="0">
        <a:lnSpc>
          <a:spcPts val="2100"/>
        </a:lnSpc>
        <a:spcBef>
          <a:spcPct val="0"/>
        </a:spcBef>
        <a:spcAft>
          <a:spcPct val="0"/>
        </a:spcAft>
        <a:buFont typeface="Arial" charset="0"/>
        <a:buAutoNum type="arabicPeriod"/>
        <a:defRPr sz="1500">
          <a:solidFill>
            <a:schemeClr val="tx1"/>
          </a:solidFill>
          <a:latin typeface="+mn-lt"/>
          <a:cs typeface="+mn-cs"/>
        </a:defRPr>
      </a:lvl7pPr>
      <a:lvl8pPr marL="3917950" indent="-207963" algn="l" defTabSz="863600" rtl="0" eaLnBrk="0" fontAlgn="base" hangingPunct="0">
        <a:lnSpc>
          <a:spcPts val="2100"/>
        </a:lnSpc>
        <a:spcBef>
          <a:spcPct val="0"/>
        </a:spcBef>
        <a:spcAft>
          <a:spcPct val="0"/>
        </a:spcAft>
        <a:buFont typeface="Arial" charset="0"/>
        <a:buAutoNum type="arabicPeriod"/>
        <a:defRPr sz="1500">
          <a:solidFill>
            <a:schemeClr val="tx1"/>
          </a:solidFill>
          <a:latin typeface="+mn-lt"/>
          <a:cs typeface="+mn-cs"/>
        </a:defRPr>
      </a:lvl8pPr>
      <a:lvl9pPr marL="4375150" indent="-207963" algn="l" defTabSz="863600" rtl="0" eaLnBrk="0" fontAlgn="base" hangingPunct="0">
        <a:lnSpc>
          <a:spcPts val="2100"/>
        </a:lnSpc>
        <a:spcBef>
          <a:spcPct val="0"/>
        </a:spcBef>
        <a:spcAft>
          <a:spcPct val="0"/>
        </a:spcAft>
        <a:buFont typeface="Arial" charset="0"/>
        <a:buAutoNum type="arabicPeriod"/>
        <a:defRPr sz="15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zora.uzh.ch/id/eprint/234733/1/artikel_5631_pfarrerblatt.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www.degruyter.com/document/doi/10.1515/spircare-2023-0012/html" TargetMode="Externa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liennummernplatzhalter 5"/>
          <p:cNvSpPr>
            <a:spLocks noGrp="1"/>
          </p:cNvSpPr>
          <p:nvPr>
            <p:ph type="sldNum" sz="quarter" idx="12"/>
          </p:nvPr>
        </p:nvSpPr>
        <p:spPr>
          <a:noFill/>
        </p:spPr>
        <p:txBody>
          <a:bodyPr/>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Tx/>
              <a:buNone/>
            </a:pPr>
            <a:fld id="{C5E45843-A28A-4A65-BE29-B06F1A2D5BC0}" type="slidenum">
              <a:rPr lang="de-DE" altLang="de-DE" smtClean="0"/>
              <a:pPr>
                <a:lnSpc>
                  <a:spcPct val="100000"/>
                </a:lnSpc>
                <a:buFontTx/>
                <a:buNone/>
              </a:pPr>
              <a:t>1</a:t>
            </a:fld>
            <a:endParaRPr lang="de-DE" altLang="de-DE" smtClean="0"/>
          </a:p>
        </p:txBody>
      </p:sp>
      <p:sp>
        <p:nvSpPr>
          <p:cNvPr id="6148" name="Rectangle 2"/>
          <p:cNvSpPr>
            <a:spLocks noGrp="1"/>
          </p:cNvSpPr>
          <p:nvPr>
            <p:ph type="ctrTitle"/>
          </p:nvPr>
        </p:nvSpPr>
        <p:spPr>
          <a:xfrm>
            <a:off x="287338" y="1727919"/>
            <a:ext cx="8135937" cy="3321422"/>
          </a:xfrm>
        </p:spPr>
        <p:txBody>
          <a:bodyPr/>
          <a:lstStyle/>
          <a:p>
            <a:r>
              <a:rPr lang="de-DE" dirty="0" smtClean="0"/>
              <a:t>Digitalisierung </a:t>
            </a:r>
            <a:r>
              <a:rPr lang="de-DE" dirty="0"/>
              <a:t>in Seelsorge </a:t>
            </a:r>
            <a:r>
              <a:rPr lang="de-DE" dirty="0" smtClean="0"/>
              <a:t/>
            </a:r>
            <a:br>
              <a:rPr lang="de-DE" dirty="0" smtClean="0"/>
            </a:br>
            <a:r>
              <a:rPr lang="de-DE" dirty="0" smtClean="0"/>
              <a:t>und </a:t>
            </a:r>
            <a:r>
              <a:rPr lang="de-DE" dirty="0"/>
              <a:t>Spiritual Care: </a:t>
            </a:r>
            <a:br>
              <a:rPr lang="de-DE" dirty="0"/>
            </a:br>
            <a:r>
              <a:rPr lang="de-DE" dirty="0"/>
              <a:t>Aktuelle Entwicklungen und Desiderate</a:t>
            </a:r>
            <a:r>
              <a:rPr lang="en-US" sz="2800" b="0" dirty="0" smtClean="0"/>
              <a:t>.</a:t>
            </a:r>
            <a:r>
              <a:rPr lang="en-US" b="0" dirty="0"/>
              <a:t>	</a:t>
            </a:r>
            <a:br>
              <a:rPr lang="en-US" b="0" dirty="0"/>
            </a:br>
            <a:r>
              <a:rPr lang="de-DE" altLang="de-DE" dirty="0" smtClean="0">
                <a:latin typeface="Arial" panose="020B0604020202020204" pitchFamily="34" charset="0"/>
              </a:rPr>
              <a:t/>
            </a:r>
            <a:br>
              <a:rPr lang="de-DE" altLang="de-DE" dirty="0" smtClean="0">
                <a:latin typeface="Arial" panose="020B0604020202020204" pitchFamily="34" charset="0"/>
              </a:rPr>
            </a:br>
            <a:r>
              <a:rPr lang="de-DE" altLang="de-DE" sz="1800" dirty="0" smtClean="0">
                <a:latin typeface="Arial" panose="020B0604020202020204" pitchFamily="34" charset="0"/>
              </a:rPr>
              <a:t>Jun.-Prof. Dr. Annette Haußmann </a:t>
            </a:r>
            <a:r>
              <a:rPr lang="de-DE" altLang="de-DE" dirty="0" smtClean="0">
                <a:latin typeface="Arial" panose="020B0604020202020204" pitchFamily="34" charset="0"/>
              </a:rPr>
              <a:t> </a:t>
            </a:r>
            <a:br>
              <a:rPr lang="de-DE" altLang="de-DE" dirty="0" smtClean="0">
                <a:latin typeface="Arial" panose="020B0604020202020204" pitchFamily="34" charset="0"/>
              </a:rPr>
            </a:br>
            <a:r>
              <a:rPr lang="en-US" altLang="de-DE" sz="1600" b="0" dirty="0" smtClean="0">
                <a:latin typeface="Arial" panose="020B0604020202020204" pitchFamily="34" charset="0"/>
              </a:rPr>
              <a:t>14.09.2023</a:t>
            </a:r>
            <a:br>
              <a:rPr lang="en-US" altLang="de-DE" sz="1600" b="0" dirty="0" smtClean="0">
                <a:latin typeface="Arial" panose="020B0604020202020204" pitchFamily="34" charset="0"/>
              </a:rPr>
            </a:br>
            <a:r>
              <a:rPr lang="en-US" altLang="de-DE" sz="1600" b="0" dirty="0" err="1" smtClean="0">
                <a:latin typeface="Arial" panose="020B0604020202020204" pitchFamily="34" charset="0"/>
              </a:rPr>
              <a:t>Fachtagung</a:t>
            </a:r>
            <a:r>
              <a:rPr lang="en-US" altLang="de-DE" sz="1600" b="0" dirty="0" smtClean="0">
                <a:latin typeface="Arial" panose="020B0604020202020204" pitchFamily="34" charset="0"/>
              </a:rPr>
              <a:t>: </a:t>
            </a:r>
            <a:r>
              <a:rPr lang="en-US" altLang="de-DE" sz="1600" b="0" dirty="0" err="1" smtClean="0">
                <a:latin typeface="Arial" panose="020B0604020202020204" pitchFamily="34" charset="0"/>
              </a:rPr>
              <a:t>Digitale</a:t>
            </a:r>
            <a:r>
              <a:rPr lang="en-US" altLang="de-DE" sz="1600" b="0" dirty="0" smtClean="0">
                <a:latin typeface="Arial" panose="020B0604020202020204" pitchFamily="34" charset="0"/>
              </a:rPr>
              <a:t> Spiritual Care. Quo </a:t>
            </a:r>
            <a:r>
              <a:rPr lang="en-US" altLang="de-DE" sz="1600" b="0" dirty="0" err="1" smtClean="0">
                <a:latin typeface="Arial" panose="020B0604020202020204" pitchFamily="34" charset="0"/>
              </a:rPr>
              <a:t>vadis</a:t>
            </a:r>
            <a:r>
              <a:rPr lang="en-US" altLang="de-DE" sz="1600" b="0" dirty="0" smtClean="0">
                <a:latin typeface="Arial" panose="020B0604020202020204" pitchFamily="34" charset="0"/>
              </a:rPr>
              <a:t>? </a:t>
            </a:r>
            <a:r>
              <a:rPr lang="en-US" altLang="de-DE" sz="1600" b="0" dirty="0" err="1" smtClean="0">
                <a:latin typeface="Arial" panose="020B0604020202020204" pitchFamily="34" charset="0"/>
              </a:rPr>
              <a:t>Universität</a:t>
            </a:r>
            <a:r>
              <a:rPr lang="en-US" altLang="de-DE" sz="1600" b="0" dirty="0" smtClean="0">
                <a:latin typeface="Arial" panose="020B0604020202020204" pitchFamily="34" charset="0"/>
              </a:rPr>
              <a:t> Zürich</a:t>
            </a:r>
            <a:endParaRPr lang="de-DE" altLang="de-DE" sz="1600" b="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Digitalisierung und Seelsorge: </a:t>
            </a:r>
            <a:br>
              <a:rPr lang="de-DE" dirty="0" smtClean="0"/>
            </a:br>
            <a:r>
              <a:rPr lang="de-DE" dirty="0" smtClean="0"/>
              <a:t>Vorbemerkungen</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10</a:t>
            </a:fld>
            <a:endParaRPr lang="de-DE" altLang="de-DE"/>
          </a:p>
        </p:txBody>
      </p:sp>
      <p:sp>
        <p:nvSpPr>
          <p:cNvPr id="7" name="Inhaltsplatzhalter 2"/>
          <p:cNvSpPr>
            <a:spLocks noGrp="1"/>
          </p:cNvSpPr>
          <p:nvPr>
            <p:ph idx="1"/>
          </p:nvPr>
        </p:nvSpPr>
        <p:spPr>
          <a:xfrm>
            <a:off x="215900" y="1763713"/>
            <a:ext cx="8207375" cy="3492500"/>
          </a:xfrm>
        </p:spPr>
        <p:txBody>
          <a:bodyPr/>
          <a:lstStyle/>
          <a:p>
            <a:pPr>
              <a:spcAft>
                <a:spcPts val="1200"/>
              </a:spcAft>
            </a:pPr>
            <a:r>
              <a:rPr lang="de-DE" dirty="0" smtClean="0"/>
              <a:t>Digitalisierung als </a:t>
            </a:r>
            <a:r>
              <a:rPr lang="de-DE" b="1" dirty="0" smtClean="0"/>
              <a:t>Prozess des kulturellen Wandels </a:t>
            </a:r>
            <a:r>
              <a:rPr lang="de-DE" dirty="0" smtClean="0"/>
              <a:t>(Stalder </a:t>
            </a:r>
            <a:r>
              <a:rPr lang="de-DE" baseline="30000" dirty="0" smtClean="0"/>
              <a:t>5</a:t>
            </a:r>
            <a:r>
              <a:rPr lang="de-DE" dirty="0" smtClean="0"/>
              <a:t>2021)</a:t>
            </a:r>
          </a:p>
          <a:p>
            <a:endParaRPr lang="de-DE" dirty="0" smtClean="0"/>
          </a:p>
          <a:p>
            <a:r>
              <a:rPr lang="de-DE" b="1" dirty="0" smtClean="0"/>
              <a:t>Niederschlag in individuellen und kollektive Handlungsvollzügen</a:t>
            </a:r>
          </a:p>
          <a:p>
            <a:pPr marL="285750" indent="-285750">
              <a:buFont typeface="Wingdings" panose="05000000000000000000" pitchFamily="2" charset="2"/>
              <a:buChar char="à"/>
            </a:pPr>
            <a:r>
              <a:rPr lang="de-DE" dirty="0" smtClean="0">
                <a:sym typeface="Wingdings" panose="05000000000000000000" pitchFamily="2" charset="2"/>
              </a:rPr>
              <a:t>Kirchliche Praktiken unter Bedingungen der </a:t>
            </a:r>
            <a:r>
              <a:rPr lang="de-DE" dirty="0" err="1" smtClean="0">
                <a:sym typeface="Wingdings" panose="05000000000000000000" pitchFamily="2" charset="2"/>
              </a:rPr>
              <a:t>Digitaltät</a:t>
            </a:r>
            <a:r>
              <a:rPr lang="de-DE" dirty="0" smtClean="0">
                <a:sym typeface="Wingdings" panose="05000000000000000000" pitchFamily="2" charset="2"/>
              </a:rPr>
              <a:t> bzw. Mediatisierung (Nord &amp; Merle 2022; Beck et al. 2021)</a:t>
            </a:r>
          </a:p>
          <a:p>
            <a:pPr marL="285750" indent="-285750">
              <a:buFont typeface="Wingdings" panose="05000000000000000000" pitchFamily="2" charset="2"/>
              <a:buChar char="à"/>
            </a:pPr>
            <a:endParaRPr lang="de-DE" dirty="0">
              <a:sym typeface="Wingdings" panose="05000000000000000000" pitchFamily="2" charset="2"/>
            </a:endParaRPr>
          </a:p>
          <a:p>
            <a:endParaRPr lang="de-DE" dirty="0"/>
          </a:p>
          <a:p>
            <a:r>
              <a:rPr lang="de-DE" b="1" dirty="0" smtClean="0"/>
              <a:t>Ambivalenz: </a:t>
            </a:r>
          </a:p>
          <a:p>
            <a:r>
              <a:rPr lang="de-DE" dirty="0" smtClean="0">
                <a:sym typeface="Wingdings" panose="05000000000000000000" pitchFamily="2" charset="2"/>
              </a:rPr>
              <a:t> </a:t>
            </a:r>
            <a:r>
              <a:rPr lang="de-DE" dirty="0" smtClean="0"/>
              <a:t>Anerkennung digitaler Formen der Seelsorge / Spiritual Care + technische / digitale Weiterentwicklung  </a:t>
            </a:r>
          </a:p>
          <a:p>
            <a:r>
              <a:rPr lang="de-DE" dirty="0" smtClean="0">
                <a:sym typeface="Wingdings" panose="05000000000000000000" pitchFamily="2" charset="2"/>
              </a:rPr>
              <a:t> </a:t>
            </a:r>
            <a:r>
              <a:rPr lang="de-DE" dirty="0" smtClean="0"/>
              <a:t>zurückhaltende Nutzung </a:t>
            </a:r>
          </a:p>
        </p:txBody>
      </p:sp>
    </p:spTree>
    <p:extLst>
      <p:ext uri="{BB962C8B-B14F-4D97-AF65-F5344CB8AC3E}">
        <p14:creationId xmlns:p14="http://schemas.microsoft.com/office/powerpoint/2010/main" val="3661267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Seelsorge und digitale Kommunikation?</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11</a:t>
            </a:fld>
            <a:endParaRPr lang="de-DE" altLang="de-DE"/>
          </a:p>
        </p:txBody>
      </p:sp>
      <p:graphicFrame>
        <p:nvGraphicFramePr>
          <p:cNvPr id="5" name="Diagramm 4"/>
          <p:cNvGraphicFramePr/>
          <p:nvPr>
            <p:extLst/>
          </p:nvPr>
        </p:nvGraphicFramePr>
        <p:xfrm>
          <a:off x="359941" y="1475892"/>
          <a:ext cx="7164796" cy="406845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p:cNvSpPr txBox="1"/>
          <p:nvPr/>
        </p:nvSpPr>
        <p:spPr>
          <a:xfrm>
            <a:off x="2160141" y="5796371"/>
            <a:ext cx="6012668" cy="430887"/>
          </a:xfrm>
          <a:prstGeom prst="rect">
            <a:avLst/>
          </a:prstGeom>
          <a:noFill/>
        </p:spPr>
        <p:txBody>
          <a:bodyPr wrap="square" rtlCol="0">
            <a:spAutoFit/>
          </a:bodyPr>
          <a:lstStyle/>
          <a:p>
            <a:r>
              <a:rPr lang="de-DE" sz="1100" dirty="0" smtClean="0"/>
              <a:t>Quelle: </a:t>
            </a:r>
            <a:r>
              <a:rPr lang="de-DE" sz="1100" dirty="0" smtClean="0">
                <a:latin typeface="Segoe UI" panose="020B0502040204020203" pitchFamily="34" charset="0"/>
              </a:rPr>
              <a:t>Haußmann, Annette: Präsent bleiben. </a:t>
            </a:r>
            <a:r>
              <a:rPr lang="de-DE" sz="1100" dirty="0" smtClean="0">
                <a:solidFill>
                  <a:srgbClr val="000000"/>
                </a:solidFill>
                <a:latin typeface="De Gruyter Sans"/>
              </a:rPr>
              <a:t>Mediennutzung </a:t>
            </a:r>
            <a:r>
              <a:rPr lang="de-DE" sz="1100" dirty="0">
                <a:solidFill>
                  <a:srgbClr val="000000"/>
                </a:solidFill>
                <a:latin typeface="De Gruyter Sans"/>
              </a:rPr>
              <a:t>in der Seelsorge während der COVID-19-Pandemie </a:t>
            </a:r>
            <a:r>
              <a:rPr lang="de-DE" sz="1100" dirty="0" smtClean="0">
                <a:latin typeface="Segoe UI" panose="020B0502040204020203" pitchFamily="34" charset="0"/>
              </a:rPr>
              <a:t>, in: Spiritual Care 12 (2023) 2, 98–110.</a:t>
            </a:r>
            <a:endParaRPr lang="de-DE" sz="1050" dirty="0"/>
          </a:p>
        </p:txBody>
      </p:sp>
      <p:sp>
        <p:nvSpPr>
          <p:cNvPr id="7" name="Abgerundetes Rechteck 6"/>
          <p:cNvSpPr/>
          <p:nvPr/>
        </p:nvSpPr>
        <p:spPr>
          <a:xfrm>
            <a:off x="6912669" y="2123963"/>
            <a:ext cx="1440160" cy="612068"/>
          </a:xfrm>
          <a:prstGeom prst="roundRect">
            <a:avLst/>
          </a:prstGeom>
          <a:effectLst>
            <a:outerShdw blurRad="50800" dist="38100" algn="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smtClean="0">
                <a:solidFill>
                  <a:sysClr val="windowText" lastClr="000000"/>
                </a:solidFill>
              </a:rPr>
              <a:t>Differenz-sensibilität</a:t>
            </a:r>
            <a:endParaRPr lang="de-DE" dirty="0">
              <a:solidFill>
                <a:sysClr val="windowText" lastClr="000000"/>
              </a:solidFill>
            </a:endParaRPr>
          </a:p>
        </p:txBody>
      </p:sp>
      <p:sp>
        <p:nvSpPr>
          <p:cNvPr id="9" name="Abgerundetes Rechteck 8"/>
          <p:cNvSpPr/>
          <p:nvPr/>
        </p:nvSpPr>
        <p:spPr>
          <a:xfrm>
            <a:off x="6905216" y="4006954"/>
            <a:ext cx="1440160" cy="622851"/>
          </a:xfrm>
          <a:prstGeom prst="roundRect">
            <a:avLst/>
          </a:prstGeom>
          <a:effectLst>
            <a:outerShdw blurRad="50800" dist="38100" algn="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smtClean="0">
                <a:solidFill>
                  <a:sysClr val="windowText" lastClr="000000"/>
                </a:solidFill>
              </a:rPr>
              <a:t>Vorbehalte</a:t>
            </a:r>
            <a:endParaRPr lang="de-DE" dirty="0">
              <a:solidFill>
                <a:sysClr val="windowText" lastClr="000000"/>
              </a:solidFill>
            </a:endParaRPr>
          </a:p>
        </p:txBody>
      </p:sp>
      <p:sp>
        <p:nvSpPr>
          <p:cNvPr id="10" name="Textfeld 9"/>
          <p:cNvSpPr txBox="1"/>
          <p:nvPr/>
        </p:nvSpPr>
        <p:spPr>
          <a:xfrm>
            <a:off x="431949" y="5147354"/>
            <a:ext cx="2988332" cy="276999"/>
          </a:xfrm>
          <a:prstGeom prst="rect">
            <a:avLst/>
          </a:prstGeom>
          <a:noFill/>
        </p:spPr>
        <p:txBody>
          <a:bodyPr wrap="square" rtlCol="0">
            <a:spAutoFit/>
          </a:bodyPr>
          <a:lstStyle/>
          <a:p>
            <a:r>
              <a:rPr lang="de-DE" sz="1200" dirty="0" smtClean="0"/>
              <a:t>N=389 </a:t>
            </a:r>
            <a:r>
              <a:rPr lang="de-DE" sz="1200" dirty="0" err="1" smtClean="0"/>
              <a:t>Seelsorgende</a:t>
            </a:r>
            <a:r>
              <a:rPr lang="de-DE" sz="1200" dirty="0" smtClean="0"/>
              <a:t> in Deutschland </a:t>
            </a:r>
            <a:endParaRPr lang="de-DE" sz="1200" dirty="0"/>
          </a:p>
        </p:txBody>
      </p:sp>
    </p:spTree>
    <p:extLst>
      <p:ext uri="{BB962C8B-B14F-4D97-AF65-F5344CB8AC3E}">
        <p14:creationId xmlns:p14="http://schemas.microsoft.com/office/powerpoint/2010/main" val="4254412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Churches</a:t>
            </a:r>
            <a:r>
              <a:rPr lang="de-DE" dirty="0" smtClean="0"/>
              <a:t> online in </a:t>
            </a:r>
            <a:r>
              <a:rPr lang="de-DE" dirty="0" err="1" smtClean="0"/>
              <a:t>times</a:t>
            </a:r>
            <a:r>
              <a:rPr lang="de-DE" dirty="0" smtClean="0"/>
              <a:t> of Corona: CONTOC 1 (2020)</a:t>
            </a:r>
            <a:endParaRPr lang="de-DE" dirty="0"/>
          </a:p>
        </p:txBody>
      </p:sp>
      <p:sp>
        <p:nvSpPr>
          <p:cNvPr id="3" name="Inhaltsplatzhalter 2"/>
          <p:cNvSpPr>
            <a:spLocks noGrp="1"/>
          </p:cNvSpPr>
          <p:nvPr>
            <p:ph idx="1"/>
          </p:nvPr>
        </p:nvSpPr>
        <p:spPr/>
        <p:txBody>
          <a:bodyPr/>
          <a:lstStyle/>
          <a:p>
            <a:r>
              <a:rPr lang="de-DE" dirty="0" smtClean="0"/>
              <a:t>Seelsorgliches Engagement im Digitalen abhängig von Mediennutzung</a:t>
            </a:r>
          </a:p>
          <a:p>
            <a:endParaRPr lang="de-DE" dirty="0"/>
          </a:p>
          <a:p>
            <a:r>
              <a:rPr lang="de-DE" sz="1400" i="1" dirty="0" smtClean="0">
                <a:solidFill>
                  <a:srgbClr val="00000A"/>
                </a:solidFill>
                <a:latin typeface="Times New Roman" panose="02020603050405020304" pitchFamily="18" charset="0"/>
                <a:ea typeface="Calibri" panose="020F0502020204030204" pitchFamily="34" charset="0"/>
              </a:rPr>
              <a:t>Häufigkeit </a:t>
            </a:r>
            <a:r>
              <a:rPr lang="de-DE" sz="1400" i="1" dirty="0">
                <a:solidFill>
                  <a:srgbClr val="00000A"/>
                </a:solidFill>
                <a:latin typeface="Times New Roman" panose="02020603050405020304" pitchFamily="18" charset="0"/>
                <a:ea typeface="Calibri" panose="020F0502020204030204" pitchFamily="34" charset="0"/>
              </a:rPr>
              <a:t>von </a:t>
            </a:r>
            <a:endParaRPr lang="de-DE" sz="1400" i="1" dirty="0" smtClean="0">
              <a:solidFill>
                <a:srgbClr val="00000A"/>
              </a:solidFill>
              <a:latin typeface="Times New Roman" panose="02020603050405020304" pitchFamily="18" charset="0"/>
              <a:ea typeface="Calibri" panose="020F0502020204030204" pitchFamily="34" charset="0"/>
            </a:endParaRPr>
          </a:p>
          <a:p>
            <a:r>
              <a:rPr lang="de-DE" sz="1400" i="1" dirty="0" smtClean="0">
                <a:solidFill>
                  <a:srgbClr val="00000A"/>
                </a:solidFill>
                <a:latin typeface="Times New Roman" panose="02020603050405020304" pitchFamily="18" charset="0"/>
                <a:ea typeface="Calibri" panose="020F0502020204030204" pitchFamily="34" charset="0"/>
              </a:rPr>
              <a:t>Seelsorgebegegnungen </a:t>
            </a:r>
          </a:p>
          <a:p>
            <a:r>
              <a:rPr lang="de-DE" sz="1400" i="1" dirty="0" smtClean="0">
                <a:solidFill>
                  <a:srgbClr val="00000A"/>
                </a:solidFill>
                <a:latin typeface="Times New Roman" panose="02020603050405020304" pitchFamily="18" charset="0"/>
                <a:ea typeface="Calibri" panose="020F0502020204030204" pitchFamily="34" charset="0"/>
              </a:rPr>
              <a:t>nach </a:t>
            </a:r>
            <a:r>
              <a:rPr lang="de-DE" sz="1400" i="1" dirty="0">
                <a:solidFill>
                  <a:srgbClr val="00000A"/>
                </a:solidFill>
                <a:latin typeface="Times New Roman" panose="02020603050405020304" pitchFamily="18" charset="0"/>
                <a:ea typeface="Calibri" panose="020F0502020204030204" pitchFamily="34" charset="0"/>
              </a:rPr>
              <a:t>Handlungsprofil </a:t>
            </a:r>
            <a:endParaRPr lang="de-DE" sz="1400" i="1" dirty="0" smtClean="0">
              <a:solidFill>
                <a:srgbClr val="00000A"/>
              </a:solidFill>
              <a:latin typeface="Times New Roman" panose="02020603050405020304" pitchFamily="18" charset="0"/>
              <a:ea typeface="Calibri" panose="020F0502020204030204" pitchFamily="34" charset="0"/>
            </a:endParaRPr>
          </a:p>
          <a:p>
            <a:r>
              <a:rPr lang="de-DE" sz="1400" i="1" dirty="0" smtClean="0">
                <a:solidFill>
                  <a:srgbClr val="00000A"/>
                </a:solidFill>
                <a:latin typeface="Times New Roman" panose="02020603050405020304" pitchFamily="18" charset="0"/>
                <a:ea typeface="Calibri" panose="020F0502020204030204" pitchFamily="34" charset="0"/>
              </a:rPr>
              <a:t>(</a:t>
            </a:r>
            <a:r>
              <a:rPr lang="de-DE" sz="1400" i="1" dirty="0">
                <a:solidFill>
                  <a:srgbClr val="00000A"/>
                </a:solidFill>
                <a:latin typeface="Times New Roman" panose="02020603050405020304" pitchFamily="18" charset="0"/>
                <a:ea typeface="Calibri" panose="020F0502020204030204" pitchFamily="34" charset="0"/>
              </a:rPr>
              <a:t>Mittelwerte</a:t>
            </a:r>
            <a:r>
              <a:rPr lang="de-DE" sz="1400" i="1" dirty="0" smtClean="0">
                <a:solidFill>
                  <a:srgbClr val="00000A"/>
                </a:solidFill>
                <a:latin typeface="Times New Roman" panose="02020603050405020304" pitchFamily="18" charset="0"/>
                <a:ea typeface="Calibri" panose="020F0502020204030204" pitchFamily="34" charset="0"/>
              </a:rPr>
              <a:t>)</a:t>
            </a:r>
          </a:p>
          <a:p>
            <a:endParaRPr lang="de-DE" sz="1400" i="1" dirty="0">
              <a:solidFill>
                <a:srgbClr val="00000A"/>
              </a:solidFill>
              <a:latin typeface="Times New Roman" panose="02020603050405020304" pitchFamily="18" charset="0"/>
              <a:ea typeface="Calibri" panose="020F0502020204030204" pitchFamily="34" charset="0"/>
            </a:endParaRPr>
          </a:p>
          <a:p>
            <a:r>
              <a:rPr lang="de-DE" sz="1400" i="1" dirty="0" smtClean="0">
                <a:solidFill>
                  <a:srgbClr val="00000A"/>
                </a:solidFill>
                <a:latin typeface="Times New Roman" panose="02020603050405020304" pitchFamily="18" charset="0"/>
                <a:ea typeface="Calibri" panose="020F0502020204030204" pitchFamily="34" charset="0"/>
              </a:rPr>
              <a:t>Deutschland, </a:t>
            </a:r>
          </a:p>
          <a:p>
            <a:r>
              <a:rPr lang="de-DE" sz="1400" i="1" dirty="0" smtClean="0">
                <a:solidFill>
                  <a:srgbClr val="00000A"/>
                </a:solidFill>
                <a:latin typeface="Times New Roman" panose="02020603050405020304" pitchFamily="18" charset="0"/>
                <a:ea typeface="Calibri" panose="020F0502020204030204" pitchFamily="34" charset="0"/>
              </a:rPr>
              <a:t>Ökumenisch</a:t>
            </a:r>
          </a:p>
          <a:p>
            <a:r>
              <a:rPr lang="de-DE" sz="1400" i="1" dirty="0" err="1" smtClean="0">
                <a:solidFill>
                  <a:srgbClr val="00000A"/>
                </a:solidFill>
                <a:latin typeface="Times New Roman" panose="02020603050405020304" pitchFamily="18" charset="0"/>
                <a:ea typeface="Calibri" panose="020F0502020204030204" pitchFamily="34" charset="0"/>
              </a:rPr>
              <a:t>Seelsorgende</a:t>
            </a:r>
            <a:r>
              <a:rPr lang="de-DE" sz="1400" i="1" dirty="0" smtClean="0">
                <a:solidFill>
                  <a:srgbClr val="00000A"/>
                </a:solidFill>
                <a:latin typeface="Times New Roman" panose="02020603050405020304" pitchFamily="18" charset="0"/>
                <a:ea typeface="Calibri" panose="020F0502020204030204" pitchFamily="34" charset="0"/>
              </a:rPr>
              <a:t> Hauptamtliche</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12</a:t>
            </a:fld>
            <a:endParaRPr lang="de-DE" altLang="de-DE"/>
          </a:p>
        </p:txBody>
      </p:sp>
      <p:pic>
        <p:nvPicPr>
          <p:cNvPr id="6" name="Grafik 5"/>
          <p:cNvPicPr/>
          <p:nvPr/>
        </p:nvPicPr>
        <p:blipFill>
          <a:blip r:embed="rId2"/>
          <a:stretch/>
        </p:blipFill>
        <p:spPr bwMode="auto">
          <a:xfrm>
            <a:off x="2542393" y="2144713"/>
            <a:ext cx="5486400" cy="3543300"/>
          </a:xfrm>
          <a:prstGeom prst="rect">
            <a:avLst/>
          </a:prstGeom>
        </p:spPr>
      </p:pic>
      <p:sp>
        <p:nvSpPr>
          <p:cNvPr id="7" name="Fußzeilenplatzhalter 4"/>
          <p:cNvSpPr txBox="1">
            <a:spLocks/>
          </p:cNvSpPr>
          <p:nvPr/>
        </p:nvSpPr>
        <p:spPr bwMode="auto">
          <a:xfrm>
            <a:off x="2160141" y="5701733"/>
            <a:ext cx="5868652" cy="1666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l" rtl="0" eaLnBrk="1" fontAlgn="base" hangingPunct="1">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9pPr>
          </a:lstStyle>
          <a:p>
            <a:r>
              <a:rPr lang="de-DE" altLang="de-DE" sz="1000" dirty="0" smtClean="0"/>
              <a:t>Quelle: </a:t>
            </a:r>
            <a:r>
              <a:rPr lang="de-DE" sz="1000" dirty="0" err="1"/>
              <a:t>Rebenstorf</a:t>
            </a:r>
            <a:r>
              <a:rPr lang="de-DE" sz="1000" dirty="0"/>
              <a:t>, Hilke, </a:t>
            </a:r>
            <a:r>
              <a:rPr lang="de-DE" sz="1000" dirty="0" err="1"/>
              <a:t>Wäckerlig</a:t>
            </a:r>
            <a:r>
              <a:rPr lang="de-DE" sz="1000" dirty="0"/>
              <a:t>, Oliver und </a:t>
            </a:r>
            <a:r>
              <a:rPr lang="de-DE" sz="1000" dirty="0" err="1"/>
              <a:t>Bünker</a:t>
            </a:r>
            <a:r>
              <a:rPr lang="de-DE" sz="1000" dirty="0"/>
              <a:t>, Arndt: Seelsorge, in: Kirchen Online in Zeiten von Corona. Die CONTOC-Studie: Empirische Einsichten, Interpretationen und Perspektiven, </a:t>
            </a:r>
            <a:r>
              <a:rPr lang="de-DE" sz="1000" dirty="0" err="1"/>
              <a:t>hg</a:t>
            </a:r>
            <a:r>
              <a:rPr lang="de-DE" sz="1000" dirty="0"/>
              <a:t>. von Thomas Schlag, Ilona Nord, Wolfgang </a:t>
            </a:r>
            <a:r>
              <a:rPr lang="de-DE" sz="1000" dirty="0" smtClean="0"/>
              <a:t>Beck</a:t>
            </a:r>
            <a:r>
              <a:rPr lang="de-DE" sz="1000" dirty="0"/>
              <a:t> </a:t>
            </a:r>
            <a:r>
              <a:rPr lang="de-DE" sz="1000" dirty="0" smtClean="0"/>
              <a:t>u.a., </a:t>
            </a:r>
            <a:r>
              <a:rPr lang="de-DE" sz="1000" dirty="0"/>
              <a:t>Wiesbaden 2023, im Druck.</a:t>
            </a:r>
          </a:p>
          <a:p>
            <a:endParaRPr lang="de-DE" altLang="de-DE" sz="1000" dirty="0" smtClean="0"/>
          </a:p>
        </p:txBody>
      </p:sp>
    </p:spTree>
    <p:extLst>
      <p:ext uri="{BB962C8B-B14F-4D97-AF65-F5344CB8AC3E}">
        <p14:creationId xmlns:p14="http://schemas.microsoft.com/office/powerpoint/2010/main" val="315942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Churches</a:t>
            </a:r>
            <a:r>
              <a:rPr lang="de-DE" dirty="0" smtClean="0"/>
              <a:t> online in </a:t>
            </a:r>
            <a:r>
              <a:rPr lang="de-DE" dirty="0" err="1" smtClean="0"/>
              <a:t>times</a:t>
            </a:r>
            <a:r>
              <a:rPr lang="de-DE" dirty="0" smtClean="0"/>
              <a:t> of Corona: CONTOC 2 (2022)</a:t>
            </a:r>
            <a:endParaRPr lang="de-DE" dirty="0"/>
          </a:p>
        </p:txBody>
      </p:sp>
      <p:sp>
        <p:nvSpPr>
          <p:cNvPr id="3" name="Inhaltsplatzhalter 2"/>
          <p:cNvSpPr>
            <a:spLocks noGrp="1"/>
          </p:cNvSpPr>
          <p:nvPr>
            <p:ph idx="1"/>
          </p:nvPr>
        </p:nvSpPr>
        <p:spPr/>
        <p:txBody>
          <a:bodyPr/>
          <a:lstStyle/>
          <a:p>
            <a:r>
              <a:rPr lang="de-DE" i="1" dirty="0" smtClean="0"/>
              <a:t>Chancen bei: </a:t>
            </a:r>
            <a:r>
              <a:rPr lang="de-DE" i="1" dirty="0"/>
              <a:t>i</a:t>
            </a:r>
            <a:r>
              <a:rPr lang="de-DE" i="1" dirty="0" smtClean="0"/>
              <a:t>ndividuelle Gebetsanliegen / Seelsorge bei Gelegenheit </a:t>
            </a:r>
          </a:p>
          <a:p>
            <a:endParaRPr lang="de-DE" i="1" dirty="0" smtClean="0"/>
          </a:p>
          <a:p>
            <a:r>
              <a:rPr lang="de-DE" i="1" dirty="0" smtClean="0"/>
              <a:t>Weniger geeignet: Begleitung Sterbender, Begegnungen in Einrichtungen, z.B. </a:t>
            </a:r>
            <a:r>
              <a:rPr lang="de-DE" i="1" dirty="0" smtClean="0"/>
              <a:t>Altersheimen </a:t>
            </a:r>
            <a:r>
              <a:rPr lang="de-DE" i="1" dirty="0" smtClean="0"/>
              <a:t>und Kliniken </a:t>
            </a:r>
          </a:p>
          <a:p>
            <a:endParaRPr lang="de-DE" i="1" dirty="0"/>
          </a:p>
          <a:p>
            <a:pPr marL="285750" indent="-285750">
              <a:buFont typeface="Wingdings" panose="05000000000000000000" pitchFamily="2" charset="2"/>
              <a:buChar char="à"/>
            </a:pPr>
            <a:r>
              <a:rPr lang="de-DE" i="1" dirty="0" smtClean="0">
                <a:sym typeface="Wingdings" panose="05000000000000000000" pitchFamily="2" charset="2"/>
              </a:rPr>
              <a:t>Gezielter und differenzierter Ausbau der digitalen Seelsorge</a:t>
            </a:r>
          </a:p>
          <a:p>
            <a:pPr marL="285750" indent="-285750">
              <a:buFont typeface="Wingdings" panose="05000000000000000000" pitchFamily="2" charset="2"/>
              <a:buChar char="à"/>
            </a:pPr>
            <a:endParaRPr lang="de-DE" i="1" dirty="0">
              <a:sym typeface="Wingdings" panose="05000000000000000000" pitchFamily="2" charset="2"/>
            </a:endParaRPr>
          </a:p>
          <a:p>
            <a:pPr marL="285750" indent="-285750">
              <a:buFont typeface="Wingdings" panose="05000000000000000000" pitchFamily="2" charset="2"/>
              <a:buChar char="à"/>
            </a:pPr>
            <a:endParaRPr lang="de-DE" i="1" dirty="0" smtClean="0">
              <a:sym typeface="Wingdings" panose="05000000000000000000" pitchFamily="2" charset="2"/>
            </a:endParaRPr>
          </a:p>
          <a:p>
            <a:endParaRPr lang="de-DE" dirty="0" smtClean="0"/>
          </a:p>
          <a:p>
            <a:endParaRPr lang="de-DE" dirty="0"/>
          </a:p>
          <a:p>
            <a:r>
              <a:rPr lang="de-DE" sz="1400" dirty="0" smtClean="0"/>
              <a:t>Quelle: Schlag</a:t>
            </a:r>
            <a:r>
              <a:rPr lang="de-DE" sz="1400" dirty="0"/>
              <a:t>, Nord, Yadav &amp; Lämmlin: Digitalisierung in der Kirche. Aktivitäten, Potenziale, Chancen </a:t>
            </a:r>
            <a:r>
              <a:rPr lang="de-DE" sz="1400" dirty="0" smtClean="0"/>
              <a:t>– und </a:t>
            </a:r>
            <a:r>
              <a:rPr lang="de-DE" sz="1400" dirty="0"/>
              <a:t>was jetzt fehlt, Pfarrerblatt 4/2023 (digital unter: </a:t>
            </a:r>
            <a:r>
              <a:rPr lang="de-DE" sz="1400" u="sng" dirty="0">
                <a:hlinkClick r:id="rId2"/>
              </a:rPr>
              <a:t>Digitalisierung in der Kirche (uzh.ch)</a:t>
            </a:r>
            <a:r>
              <a:rPr lang="de-DE" sz="1400" dirty="0"/>
              <a:t>).</a:t>
            </a:r>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13</a:t>
            </a:fld>
            <a:endParaRPr lang="de-DE" altLang="de-DE"/>
          </a:p>
        </p:txBody>
      </p:sp>
    </p:spTree>
    <p:extLst>
      <p:ext uri="{BB962C8B-B14F-4D97-AF65-F5344CB8AC3E}">
        <p14:creationId xmlns:p14="http://schemas.microsoft.com/office/powerpoint/2010/main" val="37267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Digtialisierung</a:t>
            </a:r>
            <a:r>
              <a:rPr lang="de-DE" dirty="0" smtClean="0"/>
              <a:t> und Seelsorge</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14</a:t>
            </a:fld>
            <a:endParaRPr lang="de-DE" altLang="de-DE"/>
          </a:p>
        </p:txBody>
      </p:sp>
      <p:sp>
        <p:nvSpPr>
          <p:cNvPr id="9" name="Ellipse 8"/>
          <p:cNvSpPr/>
          <p:nvPr/>
        </p:nvSpPr>
        <p:spPr>
          <a:xfrm>
            <a:off x="1910350" y="2981491"/>
            <a:ext cx="4752528" cy="1628650"/>
          </a:xfrm>
          <a:prstGeom prst="ellipse">
            <a:avLst/>
          </a:prstGeom>
          <a:solidFill>
            <a:schemeClr val="accent1">
              <a:lumMod val="40000"/>
              <a:lumOff val="60000"/>
            </a:schemeClr>
          </a:solidFill>
          <a:effectLst>
            <a:softEdge rad="127000"/>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de-DE" dirty="0"/>
          </a:p>
        </p:txBody>
      </p:sp>
      <p:pic>
        <p:nvPicPr>
          <p:cNvPr id="16" name="Grafi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156" y="3076667"/>
            <a:ext cx="2336915" cy="1366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2423876" y="2736031"/>
            <a:ext cx="3791423" cy="323165"/>
          </a:xfrm>
          <a:prstGeom prst="rect">
            <a:avLst/>
          </a:prstGeom>
        </p:spPr>
        <p:txBody>
          <a:bodyPr wrap="none">
            <a:spAutoFit/>
          </a:bodyPr>
          <a:lstStyle/>
          <a:p>
            <a:pPr algn="ctr"/>
            <a:r>
              <a:rPr lang="de-DE" b="1" dirty="0"/>
              <a:t>Seelsorge und digitale Kommunikation </a:t>
            </a:r>
          </a:p>
        </p:txBody>
      </p:sp>
      <p:sp>
        <p:nvSpPr>
          <p:cNvPr id="5" name="Rechteck 4"/>
          <p:cNvSpPr/>
          <p:nvPr/>
        </p:nvSpPr>
        <p:spPr>
          <a:xfrm>
            <a:off x="2160587" y="4633267"/>
            <a:ext cx="4318000" cy="830997"/>
          </a:xfrm>
          <a:prstGeom prst="rect">
            <a:avLst/>
          </a:prstGeom>
        </p:spPr>
        <p:txBody>
          <a:bodyPr>
            <a:spAutoFit/>
          </a:bodyPr>
          <a:lstStyle/>
          <a:p>
            <a:pPr algn="ctr"/>
            <a:r>
              <a:rPr lang="de-DE" sz="1600" dirty="0" smtClean="0"/>
              <a:t>„Online-Seelsorge“</a:t>
            </a:r>
          </a:p>
          <a:p>
            <a:pPr algn="ctr"/>
            <a:r>
              <a:rPr lang="de-DE" sz="1600" dirty="0" smtClean="0"/>
              <a:t>„</a:t>
            </a:r>
            <a:r>
              <a:rPr lang="de-DE" sz="1600" dirty="0"/>
              <a:t>Internetseelsorge“</a:t>
            </a:r>
          </a:p>
          <a:p>
            <a:pPr algn="ctr"/>
            <a:r>
              <a:rPr lang="de-DE" sz="1600" dirty="0"/>
              <a:t>„Teleseelsorge“</a:t>
            </a:r>
          </a:p>
        </p:txBody>
      </p:sp>
    </p:spTree>
    <p:extLst>
      <p:ext uri="{BB962C8B-B14F-4D97-AF65-F5344CB8AC3E}">
        <p14:creationId xmlns:p14="http://schemas.microsoft.com/office/powerpoint/2010/main" val="4161515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Digitalisierung und Seelsorge: </a:t>
            </a:r>
            <a:br>
              <a:rPr lang="de-DE" dirty="0" smtClean="0"/>
            </a:br>
            <a:r>
              <a:rPr lang="de-DE" dirty="0" smtClean="0"/>
              <a:t>ein weites Feld</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15</a:t>
            </a:fld>
            <a:endParaRPr lang="de-DE" altLang="de-DE"/>
          </a:p>
        </p:txBody>
      </p:sp>
      <p:sp>
        <p:nvSpPr>
          <p:cNvPr id="5" name="Ellipse 4"/>
          <p:cNvSpPr/>
          <p:nvPr/>
        </p:nvSpPr>
        <p:spPr>
          <a:xfrm>
            <a:off x="163651" y="1865067"/>
            <a:ext cx="8243354" cy="4068538"/>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sp>
        <p:nvSpPr>
          <p:cNvPr id="7" name="Textfeld 6"/>
          <p:cNvSpPr txBox="1"/>
          <p:nvPr/>
        </p:nvSpPr>
        <p:spPr>
          <a:xfrm>
            <a:off x="2894178" y="2145937"/>
            <a:ext cx="2314215" cy="553998"/>
          </a:xfrm>
          <a:prstGeom prst="rect">
            <a:avLst/>
          </a:prstGeom>
          <a:noFill/>
        </p:spPr>
        <p:txBody>
          <a:bodyPr wrap="square" rtlCol="0">
            <a:spAutoFit/>
          </a:bodyPr>
          <a:lstStyle/>
          <a:p>
            <a:pPr algn="ctr"/>
            <a:r>
              <a:rPr lang="de-DE" dirty="0" smtClean="0"/>
              <a:t>Künstliche Intelligenz / Robotik (z.B. </a:t>
            </a:r>
            <a:r>
              <a:rPr lang="de-DE" dirty="0" err="1" smtClean="0"/>
              <a:t>ChatGPT</a:t>
            </a:r>
            <a:r>
              <a:rPr lang="de-DE" dirty="0" smtClean="0"/>
              <a:t>)</a:t>
            </a:r>
            <a:endParaRPr lang="de-DE" dirty="0"/>
          </a:p>
        </p:txBody>
      </p:sp>
      <p:sp>
        <p:nvSpPr>
          <p:cNvPr id="8" name="Textfeld 7"/>
          <p:cNvSpPr txBox="1"/>
          <p:nvPr/>
        </p:nvSpPr>
        <p:spPr>
          <a:xfrm>
            <a:off x="647973" y="2847672"/>
            <a:ext cx="1908212" cy="553998"/>
          </a:xfrm>
          <a:prstGeom prst="rect">
            <a:avLst/>
          </a:prstGeom>
          <a:noFill/>
        </p:spPr>
        <p:txBody>
          <a:bodyPr wrap="square" rtlCol="0">
            <a:spAutoFit/>
          </a:bodyPr>
          <a:lstStyle/>
          <a:p>
            <a:pPr algn="ctr"/>
            <a:r>
              <a:rPr lang="de-DE" dirty="0" smtClean="0"/>
              <a:t>Digitale Sorge-Gemeinschaften</a:t>
            </a:r>
            <a:endParaRPr lang="de-DE" dirty="0"/>
          </a:p>
        </p:txBody>
      </p:sp>
      <p:sp>
        <p:nvSpPr>
          <p:cNvPr id="9" name="Ellipse 8"/>
          <p:cNvSpPr/>
          <p:nvPr/>
        </p:nvSpPr>
        <p:spPr>
          <a:xfrm>
            <a:off x="1910350" y="2981491"/>
            <a:ext cx="4752528" cy="1628650"/>
          </a:xfrm>
          <a:prstGeom prst="ellipse">
            <a:avLst/>
          </a:prstGeom>
          <a:solidFill>
            <a:schemeClr val="accent1">
              <a:lumMod val="40000"/>
              <a:lumOff val="60000"/>
            </a:schemeClr>
          </a:solidFill>
          <a:effectLst>
            <a:softEdge rad="127000"/>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de-DE" b="1" dirty="0" smtClean="0"/>
              <a:t>Seelsorge und digitale Kommunikation </a:t>
            </a:r>
          </a:p>
          <a:p>
            <a:pPr algn="ctr"/>
            <a:r>
              <a:rPr lang="de-DE" sz="1400" dirty="0" smtClean="0"/>
              <a:t>„Internetseelsorge“</a:t>
            </a:r>
          </a:p>
          <a:p>
            <a:pPr algn="ctr"/>
            <a:r>
              <a:rPr lang="de-DE" sz="1400" dirty="0" smtClean="0"/>
              <a:t>„Teleseelsorge“</a:t>
            </a:r>
          </a:p>
        </p:txBody>
      </p:sp>
      <p:sp>
        <p:nvSpPr>
          <p:cNvPr id="14" name="Textfeld 13"/>
          <p:cNvSpPr txBox="1"/>
          <p:nvPr/>
        </p:nvSpPr>
        <p:spPr>
          <a:xfrm>
            <a:off x="5112469" y="4610141"/>
            <a:ext cx="2484276" cy="553998"/>
          </a:xfrm>
          <a:prstGeom prst="rect">
            <a:avLst/>
          </a:prstGeom>
          <a:noFill/>
        </p:spPr>
        <p:txBody>
          <a:bodyPr wrap="square" rtlCol="0">
            <a:spAutoFit/>
          </a:bodyPr>
          <a:lstStyle/>
          <a:p>
            <a:pPr algn="ctr"/>
            <a:r>
              <a:rPr lang="de-DE" dirty="0" smtClean="0"/>
              <a:t>Seelsorgliche Themen (z.B. Tod und Trauer)</a:t>
            </a:r>
            <a:endParaRPr lang="de-DE" dirty="0"/>
          </a:p>
        </p:txBody>
      </p:sp>
      <p:sp>
        <p:nvSpPr>
          <p:cNvPr id="15" name="Textfeld 14"/>
          <p:cNvSpPr txBox="1"/>
          <p:nvPr/>
        </p:nvSpPr>
        <p:spPr>
          <a:xfrm>
            <a:off x="5508513" y="2455257"/>
            <a:ext cx="1944216" cy="784830"/>
          </a:xfrm>
          <a:prstGeom prst="rect">
            <a:avLst/>
          </a:prstGeom>
          <a:noFill/>
        </p:spPr>
        <p:txBody>
          <a:bodyPr wrap="square" rtlCol="0">
            <a:spAutoFit/>
          </a:bodyPr>
          <a:lstStyle/>
          <a:p>
            <a:pPr algn="ctr"/>
            <a:r>
              <a:rPr lang="de-DE" dirty="0" smtClean="0"/>
              <a:t>Gesundheitssystem (z.B. Dokumentation Klinikseelsorge)</a:t>
            </a:r>
            <a:endParaRPr lang="de-DE" dirty="0"/>
          </a:p>
        </p:txBody>
      </p:sp>
      <p:sp>
        <p:nvSpPr>
          <p:cNvPr id="11" name="Textfeld 10"/>
          <p:cNvSpPr txBox="1"/>
          <p:nvPr/>
        </p:nvSpPr>
        <p:spPr>
          <a:xfrm>
            <a:off x="2376165" y="4823923"/>
            <a:ext cx="2414139" cy="784830"/>
          </a:xfrm>
          <a:prstGeom prst="rect">
            <a:avLst/>
          </a:prstGeom>
          <a:noFill/>
        </p:spPr>
        <p:txBody>
          <a:bodyPr wrap="square" rtlCol="0">
            <a:spAutoFit/>
          </a:bodyPr>
          <a:lstStyle/>
          <a:p>
            <a:pPr algn="ctr"/>
            <a:r>
              <a:rPr lang="de-DE" dirty="0" smtClean="0"/>
              <a:t>Digitale Gesundheits- und Beratungs-Anwendungen (</a:t>
            </a:r>
            <a:r>
              <a:rPr lang="de-DE" dirty="0" err="1" smtClean="0"/>
              <a:t>DiGas</a:t>
            </a:r>
            <a:r>
              <a:rPr lang="de-DE" dirty="0" smtClean="0"/>
              <a:t> / </a:t>
            </a:r>
            <a:r>
              <a:rPr lang="de-DE" dirty="0" err="1" smtClean="0"/>
              <a:t>DiBas</a:t>
            </a:r>
            <a:r>
              <a:rPr lang="de-DE" dirty="0" smtClean="0"/>
              <a:t>)</a:t>
            </a:r>
            <a:endParaRPr lang="de-DE" dirty="0"/>
          </a:p>
        </p:txBody>
      </p:sp>
      <p:sp>
        <p:nvSpPr>
          <p:cNvPr id="12" name="Textfeld 11"/>
          <p:cNvSpPr txBox="1"/>
          <p:nvPr/>
        </p:nvSpPr>
        <p:spPr>
          <a:xfrm>
            <a:off x="223921" y="4056143"/>
            <a:ext cx="2414139" cy="553998"/>
          </a:xfrm>
          <a:prstGeom prst="rect">
            <a:avLst/>
          </a:prstGeom>
          <a:noFill/>
        </p:spPr>
        <p:txBody>
          <a:bodyPr wrap="square" rtlCol="0">
            <a:spAutoFit/>
          </a:bodyPr>
          <a:lstStyle/>
          <a:p>
            <a:pPr algn="ctr"/>
            <a:r>
              <a:rPr lang="de-DE" dirty="0" smtClean="0"/>
              <a:t>Selbsthilfe-Tools </a:t>
            </a:r>
            <a:br>
              <a:rPr lang="de-DE" dirty="0" smtClean="0"/>
            </a:br>
            <a:r>
              <a:rPr lang="de-DE" dirty="0" smtClean="0"/>
              <a:t>(z.B. Meditations-Apps)</a:t>
            </a:r>
            <a:endParaRPr lang="de-DE" dirty="0"/>
          </a:p>
        </p:txBody>
      </p:sp>
      <p:sp>
        <p:nvSpPr>
          <p:cNvPr id="13" name="Textfeld 12"/>
          <p:cNvSpPr txBox="1"/>
          <p:nvPr/>
        </p:nvSpPr>
        <p:spPr>
          <a:xfrm>
            <a:off x="6258950" y="3622337"/>
            <a:ext cx="2231129" cy="553998"/>
          </a:xfrm>
          <a:prstGeom prst="rect">
            <a:avLst/>
          </a:prstGeom>
          <a:noFill/>
        </p:spPr>
        <p:txBody>
          <a:bodyPr wrap="square" rtlCol="0">
            <a:spAutoFit/>
          </a:bodyPr>
          <a:lstStyle/>
          <a:p>
            <a:pPr algn="ctr"/>
            <a:r>
              <a:rPr lang="de-DE" dirty="0" smtClean="0"/>
              <a:t>Digital Religion /</a:t>
            </a:r>
            <a:br>
              <a:rPr lang="de-DE" dirty="0" smtClean="0"/>
            </a:br>
            <a:r>
              <a:rPr lang="de-DE" dirty="0" smtClean="0"/>
              <a:t>Digitale Spiritualität</a:t>
            </a:r>
            <a:endParaRPr lang="de-DE" dirty="0"/>
          </a:p>
        </p:txBody>
      </p:sp>
    </p:spTree>
    <p:extLst>
      <p:ext uri="{BB962C8B-B14F-4D97-AF65-F5344CB8AC3E}">
        <p14:creationId xmlns:p14="http://schemas.microsoft.com/office/powerpoint/2010/main" val="2921625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5900" y="1738313"/>
            <a:ext cx="8207375" cy="948978"/>
          </a:xfrm>
        </p:spPr>
        <p:txBody>
          <a:bodyPr/>
          <a:lstStyle/>
          <a:p>
            <a:r>
              <a:rPr lang="de-DE" dirty="0" smtClean="0"/>
              <a:t>1</a:t>
            </a:r>
            <a:r>
              <a:rPr lang="de-DE" dirty="0"/>
              <a:t>. </a:t>
            </a:r>
            <a:r>
              <a:rPr lang="de-DE" dirty="0" smtClean="0"/>
              <a:t>Geschützte Räume für Seelsorge und Spiritual Care</a:t>
            </a:r>
            <a:endParaRPr lang="de-DE" dirty="0"/>
          </a:p>
        </p:txBody>
      </p:sp>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16</a:t>
            </a:fld>
            <a:endParaRPr lang="de-DE" altLang="de-DE"/>
          </a:p>
        </p:txBody>
      </p:sp>
      <p:pic>
        <p:nvPicPr>
          <p:cNvPr id="7" name="Inhaltsplatzhalt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780321" y="3060067"/>
            <a:ext cx="4365881" cy="307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969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Offenheit durch Anonymität</a:t>
            </a:r>
            <a:endParaRPr lang="de-DE" dirty="0"/>
          </a:p>
        </p:txBody>
      </p:sp>
      <p:sp>
        <p:nvSpPr>
          <p:cNvPr id="3" name="Inhaltsplatzhalter 2"/>
          <p:cNvSpPr>
            <a:spLocks noGrp="1"/>
          </p:cNvSpPr>
          <p:nvPr>
            <p:ph idx="1"/>
          </p:nvPr>
        </p:nvSpPr>
        <p:spPr/>
        <p:txBody>
          <a:bodyPr/>
          <a:lstStyle/>
          <a:p>
            <a:pPr>
              <a:defRPr/>
            </a:pPr>
            <a:r>
              <a:rPr lang="de-DE" dirty="0" smtClean="0"/>
              <a:t>Seit 1995: Mailseelsorge; </a:t>
            </a:r>
            <a:r>
              <a:rPr lang="de-DE" dirty="0"/>
              <a:t>s</a:t>
            </a:r>
            <a:r>
              <a:rPr lang="de-DE" dirty="0" smtClean="0"/>
              <a:t>eit 2003: Chatseelsorge </a:t>
            </a:r>
          </a:p>
          <a:p>
            <a:pPr>
              <a:defRPr/>
            </a:pPr>
            <a:endParaRPr lang="de-DE" b="1" dirty="0"/>
          </a:p>
          <a:p>
            <a:pPr>
              <a:defRPr/>
            </a:pPr>
            <a:r>
              <a:rPr lang="de-DE" b="1" dirty="0" smtClean="0"/>
              <a:t>Kanalreduktion</a:t>
            </a:r>
            <a:r>
              <a:rPr lang="de-DE" dirty="0" smtClean="0"/>
              <a:t>: Text oder Sprache, synchron oder asynchron</a:t>
            </a:r>
          </a:p>
          <a:p>
            <a:pPr>
              <a:defRPr/>
            </a:pPr>
            <a:endParaRPr lang="de-DE" dirty="0" smtClean="0"/>
          </a:p>
          <a:p>
            <a:pPr>
              <a:defRPr/>
            </a:pPr>
            <a:r>
              <a:rPr lang="de-DE" b="1" dirty="0" smtClean="0"/>
              <a:t>Anonymität:</a:t>
            </a:r>
          </a:p>
          <a:p>
            <a:pPr marL="285750" indent="-285750">
              <a:buFont typeface="Wingdings" panose="05000000000000000000" pitchFamily="2" charset="2"/>
              <a:buChar char="à"/>
              <a:defRPr/>
            </a:pPr>
            <a:r>
              <a:rPr lang="de-DE" altLang="de-DE" dirty="0" smtClean="0">
                <a:latin typeface="Arial" panose="020B0604020202020204" pitchFamily="34" charset="0"/>
              </a:rPr>
              <a:t>geringe Schamgrenze (</a:t>
            </a:r>
            <a:r>
              <a:rPr lang="de-DE" altLang="de-DE" i="1" dirty="0" err="1" smtClean="0">
                <a:latin typeface="Arial" panose="020B0604020202020204" pitchFamily="34" charset="0"/>
              </a:rPr>
              <a:t>social</a:t>
            </a:r>
            <a:r>
              <a:rPr lang="de-DE" altLang="de-DE" i="1" dirty="0" smtClean="0">
                <a:latin typeface="Arial" panose="020B0604020202020204" pitchFamily="34" charset="0"/>
              </a:rPr>
              <a:t> </a:t>
            </a:r>
            <a:r>
              <a:rPr lang="de-DE" altLang="de-DE" i="1" dirty="0" err="1" smtClean="0">
                <a:latin typeface="Arial" panose="020B0604020202020204" pitchFamily="34" charset="0"/>
              </a:rPr>
              <a:t>disinhibition</a:t>
            </a:r>
            <a:r>
              <a:rPr lang="de-DE" altLang="de-DE" i="1" dirty="0" smtClean="0">
                <a:latin typeface="Arial" panose="020B0604020202020204" pitchFamily="34" charset="0"/>
              </a:rPr>
              <a:t> </a:t>
            </a:r>
            <a:r>
              <a:rPr lang="de-DE" altLang="de-DE" i="1" dirty="0" err="1" smtClean="0">
                <a:latin typeface="Arial" panose="020B0604020202020204" pitchFamily="34" charset="0"/>
              </a:rPr>
              <a:t>effect</a:t>
            </a:r>
            <a:r>
              <a:rPr lang="de-DE" altLang="de-DE" dirty="0" smtClean="0">
                <a:latin typeface="Arial" panose="020B0604020202020204" pitchFamily="34" charset="0"/>
              </a:rPr>
              <a:t>) </a:t>
            </a:r>
          </a:p>
          <a:p>
            <a:pPr marL="285750" indent="-285750">
              <a:buFont typeface="Wingdings" panose="05000000000000000000" pitchFamily="2" charset="2"/>
              <a:buChar char="à"/>
              <a:defRPr/>
            </a:pPr>
            <a:r>
              <a:rPr lang="de-DE" altLang="de-DE" dirty="0" smtClean="0">
                <a:latin typeface="Arial" panose="020B0604020202020204" pitchFamily="34" charset="0"/>
              </a:rPr>
              <a:t>hohe Selbstbestimmtheit</a:t>
            </a:r>
          </a:p>
          <a:p>
            <a:pPr marL="285750" indent="-285750">
              <a:buFont typeface="Wingdings" panose="05000000000000000000" pitchFamily="2" charset="2"/>
              <a:buChar char="à"/>
              <a:defRPr/>
            </a:pPr>
            <a:r>
              <a:rPr lang="de-DE" altLang="de-DE" dirty="0" smtClean="0">
                <a:latin typeface="Arial" panose="020B0604020202020204" pitchFamily="34" charset="0"/>
              </a:rPr>
              <a:t>Kein </a:t>
            </a:r>
            <a:r>
              <a:rPr lang="de-DE" altLang="de-DE" dirty="0">
                <a:latin typeface="Arial" panose="020B0604020202020204" pitchFamily="34" charset="0"/>
              </a:rPr>
              <a:t>Verpflichtungscharakter, ohne Verbindlichkeiten „</a:t>
            </a:r>
            <a:r>
              <a:rPr lang="de-DE" altLang="de-DE" dirty="0" err="1">
                <a:latin typeface="Arial" panose="020B0604020202020204" pitchFamily="34" charset="0"/>
              </a:rPr>
              <a:t>antesten</a:t>
            </a:r>
            <a:r>
              <a:rPr lang="de-DE" altLang="de-DE" dirty="0">
                <a:latin typeface="Arial" panose="020B0604020202020204" pitchFamily="34" charset="0"/>
              </a:rPr>
              <a:t>“</a:t>
            </a:r>
          </a:p>
          <a:p>
            <a:pPr>
              <a:defRPr/>
            </a:pPr>
            <a:endParaRPr lang="de-DE" altLang="de-DE" dirty="0">
              <a:latin typeface="Arial" panose="020B0604020202020204" pitchFamily="34" charset="0"/>
            </a:endParaRPr>
          </a:p>
          <a:p>
            <a:pPr>
              <a:defRPr/>
            </a:pPr>
            <a:r>
              <a:rPr lang="de-DE" altLang="de-DE" b="1" dirty="0" smtClean="0">
                <a:latin typeface="Arial" panose="020B0604020202020204" pitchFamily="34" charset="0"/>
              </a:rPr>
              <a:t>Nähe durch Distanz: </a:t>
            </a:r>
            <a:endParaRPr lang="de-DE" altLang="de-DE" b="1" dirty="0">
              <a:latin typeface="Arial" panose="020B0604020202020204" pitchFamily="34" charset="0"/>
            </a:endParaRPr>
          </a:p>
          <a:p>
            <a:pPr>
              <a:defRPr/>
            </a:pPr>
            <a:r>
              <a:rPr lang="de-DE" dirty="0" smtClean="0"/>
              <a:t>Für </a:t>
            </a:r>
            <a:r>
              <a:rPr lang="de-DE" dirty="0"/>
              <a:t>Menschen, </a:t>
            </a:r>
            <a:r>
              <a:rPr lang="de-DE" dirty="0" smtClean="0"/>
              <a:t>mit Schwierigkeiten im </a:t>
            </a:r>
            <a:r>
              <a:rPr lang="de-DE" dirty="0"/>
              <a:t>präsenten Sozialkontakt</a:t>
            </a:r>
          </a:p>
          <a:p>
            <a:pPr>
              <a:defRPr/>
            </a:pPr>
            <a:r>
              <a:rPr lang="de-DE" dirty="0" smtClean="0"/>
              <a:t>Für schwierige Themen</a:t>
            </a:r>
            <a:r>
              <a:rPr lang="de-DE" dirty="0"/>
              <a:t>, die man </a:t>
            </a:r>
            <a:r>
              <a:rPr lang="de-DE" dirty="0" smtClean="0"/>
              <a:t>eher </a:t>
            </a:r>
            <a:r>
              <a:rPr lang="de-DE" dirty="0"/>
              <a:t>einer </a:t>
            </a:r>
            <a:r>
              <a:rPr lang="de-DE" dirty="0" smtClean="0"/>
              <a:t>fremden Person anvertrauen möchte </a:t>
            </a:r>
            <a:r>
              <a:rPr lang="de-DE" altLang="de-DE" dirty="0" smtClean="0">
                <a:latin typeface="Arial" panose="020B0604020202020204" pitchFamily="34" charset="0"/>
              </a:rPr>
              <a:t>Sofortige </a:t>
            </a:r>
            <a:r>
              <a:rPr lang="de-DE" altLang="de-DE" dirty="0">
                <a:latin typeface="Arial" panose="020B0604020202020204" pitchFamily="34" charset="0"/>
              </a:rPr>
              <a:t>Erreichbarkeit </a:t>
            </a:r>
            <a:r>
              <a:rPr lang="de-DE" altLang="de-DE" dirty="0" smtClean="0">
                <a:latin typeface="Arial" panose="020B0604020202020204" pitchFamily="34" charset="0"/>
              </a:rPr>
              <a:t>(z.B. in Krisensituationen</a:t>
            </a:r>
            <a:r>
              <a:rPr lang="de-DE" altLang="de-DE" dirty="0">
                <a:latin typeface="Arial" panose="020B0604020202020204" pitchFamily="34" charset="0"/>
              </a:rPr>
              <a:t>)</a:t>
            </a:r>
          </a:p>
          <a:p>
            <a:pPr>
              <a:defRPr/>
            </a:pPr>
            <a:endParaRPr lang="de-DE" dirty="0" smtClean="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17</a:t>
            </a:fld>
            <a:endParaRPr lang="de-DE" altLang="de-DE"/>
          </a:p>
        </p:txBody>
      </p:sp>
      <p:pic>
        <p:nvPicPr>
          <p:cNvPr id="6" name="Grafik 5"/>
          <p:cNvPicPr>
            <a:picLocks noChangeAspect="1"/>
          </p:cNvPicPr>
          <p:nvPr/>
        </p:nvPicPr>
        <p:blipFill>
          <a:blip r:embed="rId2"/>
          <a:stretch>
            <a:fillRect/>
          </a:stretch>
        </p:blipFill>
        <p:spPr>
          <a:xfrm>
            <a:off x="71909" y="2808039"/>
            <a:ext cx="8520367" cy="3199219"/>
          </a:xfrm>
          <a:prstGeom prst="rect">
            <a:avLst/>
          </a:prstGeom>
        </p:spPr>
      </p:pic>
      <p:sp>
        <p:nvSpPr>
          <p:cNvPr id="7" name="Fußzeilenplatzhalter 4"/>
          <p:cNvSpPr txBox="1">
            <a:spLocks/>
          </p:cNvSpPr>
          <p:nvPr/>
        </p:nvSpPr>
        <p:spPr bwMode="auto">
          <a:xfrm>
            <a:off x="3744317" y="5737376"/>
            <a:ext cx="4752796" cy="269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l" rtl="0" eaLnBrk="1" fontAlgn="base" hangingPunct="1">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9pPr>
          </a:lstStyle>
          <a:p>
            <a:pPr algn="r"/>
            <a:r>
              <a:rPr lang="de-DE" altLang="de-DE" sz="1000" dirty="0" smtClean="0">
                <a:solidFill>
                  <a:schemeClr val="bg1"/>
                </a:solidFill>
              </a:rPr>
              <a:t>Quelle</a:t>
            </a:r>
            <a:r>
              <a:rPr lang="de-DE" altLang="de-DE" sz="1000" dirty="0">
                <a:solidFill>
                  <a:schemeClr val="bg1"/>
                </a:solidFill>
              </a:rPr>
              <a:t>: https://online.telefonseelsorge.de/</a:t>
            </a:r>
            <a:endParaRPr lang="de-DE" altLang="de-DE" sz="1000" dirty="0" smtClean="0">
              <a:solidFill>
                <a:schemeClr val="bg1"/>
              </a:solidFill>
            </a:endParaRPr>
          </a:p>
        </p:txBody>
      </p:sp>
    </p:spTree>
    <p:extLst>
      <p:ext uri="{BB962C8B-B14F-4D97-AF65-F5344CB8AC3E}">
        <p14:creationId xmlns:p14="http://schemas.microsoft.com/office/powerpoint/2010/main" val="885404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Offenheit </a:t>
            </a:r>
            <a:r>
              <a:rPr lang="de-DE" dirty="0"/>
              <a:t>durch Anonymität</a:t>
            </a:r>
          </a:p>
        </p:txBody>
      </p:sp>
      <p:sp>
        <p:nvSpPr>
          <p:cNvPr id="3" name="Inhaltsplatzhalter 2"/>
          <p:cNvSpPr>
            <a:spLocks noGrp="1"/>
          </p:cNvSpPr>
          <p:nvPr>
            <p:ph idx="1"/>
          </p:nvPr>
        </p:nvSpPr>
        <p:spPr/>
        <p:txBody>
          <a:bodyPr/>
          <a:lstStyle/>
          <a:p>
            <a:pPr>
              <a:defRPr/>
            </a:pPr>
            <a:r>
              <a:rPr lang="de-DE" dirty="0" smtClean="0"/>
              <a:t>Seit 1995: Mailseelsorge; </a:t>
            </a:r>
            <a:r>
              <a:rPr lang="de-DE" dirty="0"/>
              <a:t>s</a:t>
            </a:r>
            <a:r>
              <a:rPr lang="de-DE" dirty="0" smtClean="0"/>
              <a:t>eit 2003: Chatseelsorge </a:t>
            </a:r>
          </a:p>
          <a:p>
            <a:pPr>
              <a:defRPr/>
            </a:pPr>
            <a:endParaRPr lang="de-DE" b="1" dirty="0"/>
          </a:p>
          <a:p>
            <a:pPr>
              <a:defRPr/>
            </a:pPr>
            <a:r>
              <a:rPr lang="de-DE" b="1" dirty="0" smtClean="0"/>
              <a:t>Kanalreduktion</a:t>
            </a:r>
            <a:r>
              <a:rPr lang="de-DE" dirty="0" smtClean="0"/>
              <a:t>: Text oder Sprache, synchron oder asynchron</a:t>
            </a:r>
          </a:p>
          <a:p>
            <a:pPr>
              <a:defRPr/>
            </a:pPr>
            <a:endParaRPr lang="de-DE" dirty="0" smtClean="0"/>
          </a:p>
          <a:p>
            <a:pPr>
              <a:defRPr/>
            </a:pPr>
            <a:r>
              <a:rPr lang="de-DE" b="1" dirty="0" smtClean="0"/>
              <a:t>Anonymität:</a:t>
            </a:r>
          </a:p>
          <a:p>
            <a:pPr marL="285750" indent="-285750">
              <a:buFont typeface="Wingdings" panose="05000000000000000000" pitchFamily="2" charset="2"/>
              <a:buChar char="à"/>
              <a:defRPr/>
            </a:pPr>
            <a:r>
              <a:rPr lang="de-DE" altLang="de-DE" dirty="0" smtClean="0">
                <a:latin typeface="Arial" panose="020B0604020202020204" pitchFamily="34" charset="0"/>
              </a:rPr>
              <a:t>geringe Schamgrenze (</a:t>
            </a:r>
            <a:r>
              <a:rPr lang="de-DE" altLang="de-DE" i="1" dirty="0" err="1" smtClean="0">
                <a:latin typeface="Arial" panose="020B0604020202020204" pitchFamily="34" charset="0"/>
              </a:rPr>
              <a:t>social</a:t>
            </a:r>
            <a:r>
              <a:rPr lang="de-DE" altLang="de-DE" i="1" dirty="0" smtClean="0">
                <a:latin typeface="Arial" panose="020B0604020202020204" pitchFamily="34" charset="0"/>
              </a:rPr>
              <a:t> </a:t>
            </a:r>
            <a:r>
              <a:rPr lang="de-DE" altLang="de-DE" i="1" dirty="0" err="1" smtClean="0">
                <a:latin typeface="Arial" panose="020B0604020202020204" pitchFamily="34" charset="0"/>
              </a:rPr>
              <a:t>disinhibition</a:t>
            </a:r>
            <a:r>
              <a:rPr lang="de-DE" altLang="de-DE" i="1" dirty="0" smtClean="0">
                <a:latin typeface="Arial" panose="020B0604020202020204" pitchFamily="34" charset="0"/>
              </a:rPr>
              <a:t> </a:t>
            </a:r>
            <a:r>
              <a:rPr lang="de-DE" altLang="de-DE" i="1" dirty="0" err="1" smtClean="0">
                <a:latin typeface="Arial" panose="020B0604020202020204" pitchFamily="34" charset="0"/>
              </a:rPr>
              <a:t>effect</a:t>
            </a:r>
            <a:r>
              <a:rPr lang="de-DE" altLang="de-DE" dirty="0" smtClean="0">
                <a:latin typeface="Arial" panose="020B0604020202020204" pitchFamily="34" charset="0"/>
              </a:rPr>
              <a:t>) </a:t>
            </a:r>
          </a:p>
          <a:p>
            <a:pPr marL="285750" indent="-285750">
              <a:buFont typeface="Wingdings" panose="05000000000000000000" pitchFamily="2" charset="2"/>
              <a:buChar char="à"/>
              <a:defRPr/>
            </a:pPr>
            <a:r>
              <a:rPr lang="de-DE" altLang="de-DE" dirty="0" smtClean="0">
                <a:latin typeface="Arial" panose="020B0604020202020204" pitchFamily="34" charset="0"/>
              </a:rPr>
              <a:t>hohe Selbstbestimmtheit</a:t>
            </a:r>
          </a:p>
          <a:p>
            <a:pPr marL="285750" indent="-285750">
              <a:buFont typeface="Wingdings" panose="05000000000000000000" pitchFamily="2" charset="2"/>
              <a:buChar char="à"/>
              <a:defRPr/>
            </a:pPr>
            <a:r>
              <a:rPr lang="de-DE" altLang="de-DE" dirty="0" smtClean="0">
                <a:latin typeface="Arial" panose="020B0604020202020204" pitchFamily="34" charset="0"/>
              </a:rPr>
              <a:t>Kein </a:t>
            </a:r>
            <a:r>
              <a:rPr lang="de-DE" altLang="de-DE" dirty="0">
                <a:latin typeface="Arial" panose="020B0604020202020204" pitchFamily="34" charset="0"/>
              </a:rPr>
              <a:t>Verpflichtungscharakter, ohne Verbindlichkeiten „</a:t>
            </a:r>
            <a:r>
              <a:rPr lang="de-DE" altLang="de-DE" dirty="0" err="1">
                <a:latin typeface="Arial" panose="020B0604020202020204" pitchFamily="34" charset="0"/>
              </a:rPr>
              <a:t>antesten</a:t>
            </a:r>
            <a:r>
              <a:rPr lang="de-DE" altLang="de-DE" dirty="0">
                <a:latin typeface="Arial" panose="020B0604020202020204" pitchFamily="34" charset="0"/>
              </a:rPr>
              <a:t>“</a:t>
            </a:r>
          </a:p>
          <a:p>
            <a:pPr>
              <a:defRPr/>
            </a:pPr>
            <a:endParaRPr lang="de-DE" altLang="de-DE" dirty="0">
              <a:latin typeface="Arial" panose="020B0604020202020204" pitchFamily="34" charset="0"/>
            </a:endParaRPr>
          </a:p>
          <a:p>
            <a:pPr>
              <a:defRPr/>
            </a:pPr>
            <a:r>
              <a:rPr lang="de-DE" altLang="de-DE" b="1" dirty="0" smtClean="0">
                <a:latin typeface="Arial" panose="020B0604020202020204" pitchFamily="34" charset="0"/>
              </a:rPr>
              <a:t>Nähe durch Distanz: </a:t>
            </a:r>
            <a:endParaRPr lang="de-DE" altLang="de-DE" b="1" dirty="0">
              <a:latin typeface="Arial" panose="020B0604020202020204" pitchFamily="34" charset="0"/>
            </a:endParaRPr>
          </a:p>
          <a:p>
            <a:pPr>
              <a:defRPr/>
            </a:pPr>
            <a:r>
              <a:rPr lang="de-DE" dirty="0" smtClean="0"/>
              <a:t>Für </a:t>
            </a:r>
            <a:r>
              <a:rPr lang="de-DE" dirty="0"/>
              <a:t>Menschen, </a:t>
            </a:r>
            <a:r>
              <a:rPr lang="de-DE" dirty="0" smtClean="0"/>
              <a:t>mit Schwierigkeiten im </a:t>
            </a:r>
            <a:r>
              <a:rPr lang="de-DE" dirty="0"/>
              <a:t>präsenten Sozialkontakt</a:t>
            </a:r>
          </a:p>
          <a:p>
            <a:pPr>
              <a:defRPr/>
            </a:pPr>
            <a:r>
              <a:rPr lang="de-DE" dirty="0" smtClean="0"/>
              <a:t>Für schwierige Themen</a:t>
            </a:r>
            <a:r>
              <a:rPr lang="de-DE" dirty="0"/>
              <a:t>, die man </a:t>
            </a:r>
            <a:r>
              <a:rPr lang="de-DE" dirty="0" smtClean="0"/>
              <a:t>eher </a:t>
            </a:r>
            <a:r>
              <a:rPr lang="de-DE" dirty="0"/>
              <a:t>einer </a:t>
            </a:r>
            <a:r>
              <a:rPr lang="de-DE" dirty="0" smtClean="0"/>
              <a:t>fremden Person anvertrauen möchte </a:t>
            </a:r>
            <a:r>
              <a:rPr lang="de-DE" altLang="de-DE" dirty="0" smtClean="0">
                <a:latin typeface="Arial" panose="020B0604020202020204" pitchFamily="34" charset="0"/>
              </a:rPr>
              <a:t>Sofortige </a:t>
            </a:r>
            <a:r>
              <a:rPr lang="de-DE" altLang="de-DE" dirty="0">
                <a:latin typeface="Arial" panose="020B0604020202020204" pitchFamily="34" charset="0"/>
              </a:rPr>
              <a:t>Erreichbarkeit </a:t>
            </a:r>
            <a:r>
              <a:rPr lang="de-DE" altLang="de-DE" dirty="0" smtClean="0">
                <a:latin typeface="Arial" panose="020B0604020202020204" pitchFamily="34" charset="0"/>
              </a:rPr>
              <a:t>(z.B. in Krisensituationen</a:t>
            </a:r>
            <a:r>
              <a:rPr lang="de-DE" altLang="de-DE" dirty="0">
                <a:latin typeface="Arial" panose="020B0604020202020204" pitchFamily="34" charset="0"/>
              </a:rPr>
              <a:t>)</a:t>
            </a:r>
          </a:p>
          <a:p>
            <a:pPr>
              <a:defRPr/>
            </a:pPr>
            <a:endParaRPr lang="de-DE" dirty="0" smtClean="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18</a:t>
            </a:fld>
            <a:endParaRPr lang="de-DE" altLang="de-DE"/>
          </a:p>
        </p:txBody>
      </p:sp>
    </p:spTree>
    <p:extLst>
      <p:ext uri="{BB962C8B-B14F-4D97-AF65-F5344CB8AC3E}">
        <p14:creationId xmlns:p14="http://schemas.microsoft.com/office/powerpoint/2010/main" val="1366592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Distanz und Selbstöffnung</a:t>
            </a:r>
            <a:br>
              <a:rPr lang="de-DE" dirty="0" smtClean="0"/>
            </a:br>
            <a:r>
              <a:rPr lang="de-DE" dirty="0" smtClean="0"/>
              <a:t>Beispiel Suizidalität</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19</a:t>
            </a:fld>
            <a:endParaRPr lang="de-DE" altLang="de-DE"/>
          </a:p>
        </p:txBody>
      </p:sp>
      <p:pic>
        <p:nvPicPr>
          <p:cNvPr id="13314" name="Picture 2" descr="https://www.telefonseelsorge.de/wp-content/uploads/2022/04/20220224_Statistik-2021_5-scal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55" t="27049" r="8546" b="22991"/>
          <a:stretch/>
        </p:blipFill>
        <p:spPr bwMode="auto">
          <a:xfrm>
            <a:off x="143917" y="1979947"/>
            <a:ext cx="8369452" cy="3445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160141" y="5724363"/>
            <a:ext cx="6012668" cy="430887"/>
          </a:xfrm>
          <a:prstGeom prst="rect">
            <a:avLst/>
          </a:prstGeom>
          <a:noFill/>
        </p:spPr>
        <p:txBody>
          <a:bodyPr wrap="square" rtlCol="0">
            <a:spAutoFit/>
          </a:bodyPr>
          <a:lstStyle/>
          <a:p>
            <a:r>
              <a:rPr lang="de-DE" sz="1100" dirty="0" smtClean="0"/>
              <a:t>Quelle: </a:t>
            </a:r>
            <a:r>
              <a:rPr lang="de-DE" sz="1100" dirty="0" smtClean="0">
                <a:latin typeface="Segoe UI" panose="020B0502040204020203" pitchFamily="34" charset="0"/>
              </a:rPr>
              <a:t>Statistiken der Telefonseelsorge in Deutschland</a:t>
            </a:r>
            <a:r>
              <a:rPr lang="de-DE" sz="1100" dirty="0">
                <a:latin typeface="Segoe UI" panose="020B0502040204020203" pitchFamily="34" charset="0"/>
              </a:rPr>
              <a:t>, https://</a:t>
            </a:r>
            <a:r>
              <a:rPr lang="de-DE" sz="1100" dirty="0" smtClean="0">
                <a:latin typeface="Segoe UI" panose="020B0502040204020203" pitchFamily="34" charset="0"/>
              </a:rPr>
              <a:t>www.telefonseelsorge.de/unsere-statistiken.</a:t>
            </a:r>
            <a:r>
              <a:rPr lang="de-DE" sz="1100" dirty="0" smtClean="0"/>
              <a:t> </a:t>
            </a:r>
            <a:endParaRPr lang="de-DE" sz="1050" dirty="0"/>
          </a:p>
        </p:txBody>
      </p:sp>
    </p:spTree>
    <p:extLst>
      <p:ext uri="{BB962C8B-B14F-4D97-AF65-F5344CB8AC3E}">
        <p14:creationId xmlns:p14="http://schemas.microsoft.com/office/powerpoint/2010/main" val="3781427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smtClean="0"/>
              <a:t>Beispiel 1: Digitalisierte Seelsorge historisch</a:t>
            </a:r>
            <a:endParaRPr lang="de-DE" sz="2000"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a:t>
            </a:fld>
            <a:endParaRPr lang="de-DE" alt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3424812399"/>
              </p:ext>
            </p:extLst>
          </p:nvPr>
        </p:nvGraphicFramePr>
        <p:xfrm>
          <a:off x="215899" y="1763713"/>
          <a:ext cx="7272833" cy="3383280"/>
        </p:xfrm>
        <a:graphic>
          <a:graphicData uri="http://schemas.openxmlformats.org/drawingml/2006/table">
            <a:tbl>
              <a:tblPr firstRow="1" bandRow="1">
                <a:tableStyleId>{D27102A9-8310-4765-A935-A1911B00CA55}</a:tableStyleId>
              </a:tblPr>
              <a:tblGrid>
                <a:gridCol w="7272833">
                  <a:extLst>
                    <a:ext uri="{9D8B030D-6E8A-4147-A177-3AD203B41FA5}">
                      <a16:colId xmlns:a16="http://schemas.microsoft.com/office/drawing/2014/main" val="1278184484"/>
                    </a:ext>
                  </a:extLst>
                </a:gridCol>
              </a:tblGrid>
              <a:tr h="370840">
                <a:tc>
                  <a:txBody>
                    <a:bodyPr/>
                    <a:lstStyle/>
                    <a:p>
                      <a:r>
                        <a:rPr lang="de-DE" i="1" dirty="0" smtClean="0"/>
                        <a:t>Beschäftigt dich etwas? </a:t>
                      </a:r>
                    </a:p>
                    <a:p>
                      <a:r>
                        <a:rPr lang="de-DE" dirty="0" smtClean="0"/>
                        <a:t>Menschen sind doch alle gleich.</a:t>
                      </a:r>
                    </a:p>
                    <a:p>
                      <a:r>
                        <a:rPr lang="de-DE" i="1" dirty="0" smtClean="0"/>
                        <a:t>Was denkst du, ist die Verbindung?</a:t>
                      </a:r>
                    </a:p>
                    <a:p>
                      <a:r>
                        <a:rPr lang="de-DE" dirty="0" smtClean="0"/>
                        <a:t>Sie</a:t>
                      </a:r>
                      <a:r>
                        <a:rPr lang="de-DE" baseline="0" dirty="0" smtClean="0"/>
                        <a:t> nerven ständig mit etwas.</a:t>
                      </a:r>
                    </a:p>
                    <a:p>
                      <a:r>
                        <a:rPr lang="de-DE" i="1" baseline="0" dirty="0" smtClean="0"/>
                        <a:t>Kannst du mir ein Beispiel geben? </a:t>
                      </a:r>
                    </a:p>
                    <a:p>
                      <a:r>
                        <a:rPr lang="de-DE" i="0" baseline="0" dirty="0" smtClean="0"/>
                        <a:t>Mein Freund wollte, dass ich hierher komme. </a:t>
                      </a:r>
                    </a:p>
                    <a:p>
                      <a:r>
                        <a:rPr lang="de-DE" i="1" baseline="0" dirty="0" smtClean="0"/>
                        <a:t>Ist es wichtig für dich, dass dein Freund dich hierher kommen ließ?</a:t>
                      </a:r>
                    </a:p>
                    <a:p>
                      <a:r>
                        <a:rPr lang="de-DE" i="0" baseline="0" dirty="0" smtClean="0"/>
                        <a:t>Er sagt, ich bin </a:t>
                      </a:r>
                      <a:r>
                        <a:rPr lang="de-DE" i="0" baseline="0" dirty="0" smtClean="0"/>
                        <a:t>die meiste Zeit deprimiert.</a:t>
                      </a:r>
                      <a:endParaRPr lang="de-DE" i="0" baseline="0" dirty="0" smtClean="0"/>
                    </a:p>
                    <a:p>
                      <a:r>
                        <a:rPr lang="de-DE" i="1" baseline="0" dirty="0" smtClean="0"/>
                        <a:t>Es tut mir leid zu hören, dass du deprimiert bist. </a:t>
                      </a:r>
                    </a:p>
                    <a:p>
                      <a:r>
                        <a:rPr lang="de-DE" i="0" baseline="0" dirty="0" smtClean="0"/>
                        <a:t>Es stimmt, ich bin unglücklich.</a:t>
                      </a:r>
                    </a:p>
                    <a:p>
                      <a:r>
                        <a:rPr lang="de-DE" i="1" baseline="0" dirty="0" smtClean="0"/>
                        <a:t>Kannst du mir erklären, was dich unglücklich macht?  </a:t>
                      </a:r>
                    </a:p>
                    <a:p>
                      <a:pPr algn="r"/>
                      <a:r>
                        <a:rPr lang="de-DE" b="0" dirty="0" smtClean="0"/>
                        <a:t>(ÜS AH)</a:t>
                      </a:r>
                      <a:endParaRPr lang="de-DE" b="0" dirty="0"/>
                    </a:p>
                  </a:txBody>
                  <a:tcPr/>
                </a:tc>
                <a:extLst>
                  <a:ext uri="{0D108BD9-81ED-4DB2-BD59-A6C34878D82A}">
                    <a16:rowId xmlns:a16="http://schemas.microsoft.com/office/drawing/2014/main" val="3191608253"/>
                  </a:ext>
                </a:extLst>
              </a:tr>
            </a:tbl>
          </a:graphicData>
        </a:graphic>
      </p:graphicFrame>
    </p:spTree>
    <p:extLst>
      <p:ext uri="{BB962C8B-B14F-4D97-AF65-F5344CB8AC3E}">
        <p14:creationId xmlns:p14="http://schemas.microsoft.com/office/powerpoint/2010/main" val="3428345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Vielfalt der Angebote </a:t>
            </a:r>
            <a:endParaRPr lang="de-DE" dirty="0"/>
          </a:p>
        </p:txBody>
      </p:sp>
      <p:sp>
        <p:nvSpPr>
          <p:cNvPr id="3" name="Inhaltsplatzhalter 2"/>
          <p:cNvSpPr>
            <a:spLocks noGrp="1"/>
          </p:cNvSpPr>
          <p:nvPr>
            <p:ph idx="1"/>
          </p:nvPr>
        </p:nvSpPr>
        <p:spPr/>
        <p:txBody>
          <a:bodyPr/>
          <a:lstStyle/>
          <a:p>
            <a:r>
              <a:rPr lang="de-DE" dirty="0" smtClean="0"/>
              <a:t>Digitales Haus der Beratung: Ankerplatz </a:t>
            </a:r>
          </a:p>
          <a:p>
            <a:r>
              <a:rPr lang="de-DE" dirty="0" smtClean="0"/>
              <a:t>Seelsorge </a:t>
            </a:r>
            <a:r>
              <a:rPr lang="de-DE" dirty="0"/>
              <a:t>„on </a:t>
            </a:r>
            <a:r>
              <a:rPr lang="de-DE" dirty="0" err="1"/>
              <a:t>demand</a:t>
            </a:r>
            <a:r>
              <a:rPr lang="de-DE" dirty="0"/>
              <a:t>“</a:t>
            </a:r>
          </a:p>
          <a:p>
            <a:r>
              <a:rPr lang="de-DE" dirty="0" smtClean="0"/>
              <a:t>Auswahl verschiedener Kommunikationsformen nach Bedarf </a:t>
            </a:r>
          </a:p>
          <a:p>
            <a:r>
              <a:rPr lang="de-DE" dirty="0" smtClean="0"/>
              <a:t>Zusammenschluss von Beratungsstellen, Telefonseelsorge, Kirchengemeinden</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20</a:t>
            </a:fld>
            <a:endParaRPr lang="de-DE" altLang="de-DE"/>
          </a:p>
        </p:txBody>
      </p:sp>
      <p:pic>
        <p:nvPicPr>
          <p:cNvPr id="5" name="Picture 10" descr="https://cdn.max-e5.info/damfiles/logo/digihaus/Ankerplatz.1.jpg-bb142129da250a73198b352751f310a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409" y="1412515"/>
            <a:ext cx="3752834" cy="6930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kiba Logo - Evangelische Kirchengemeinde Stein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641" y="3340364"/>
            <a:ext cx="1430614" cy="29155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thelp4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681" y="4081191"/>
            <a:ext cx="1128505" cy="18319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schreibenstattschweigen.de/fileadmin/zz_jupfa/Alt/Bilder/2020_Bilder_Chat_alt/schreibenstattschweigen_1920x8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5781" y="4205252"/>
            <a:ext cx="2593045" cy="118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408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21</a:t>
            </a:fld>
            <a:endParaRPr lang="de-DE" altLang="de-DE"/>
          </a:p>
        </p:txBody>
      </p:sp>
      <p:sp>
        <p:nvSpPr>
          <p:cNvPr id="8" name="Titel 1"/>
          <p:cNvSpPr>
            <a:spLocks noGrp="1"/>
          </p:cNvSpPr>
          <p:nvPr>
            <p:ph type="ctrTitle"/>
          </p:nvPr>
        </p:nvSpPr>
        <p:spPr>
          <a:xfrm>
            <a:off x="215900" y="1738313"/>
            <a:ext cx="8207375" cy="474489"/>
          </a:xfrm>
        </p:spPr>
        <p:txBody>
          <a:bodyPr/>
          <a:lstStyle/>
          <a:p>
            <a:r>
              <a:rPr lang="de-DE" dirty="0" smtClean="0"/>
              <a:t>2. Soziale </a:t>
            </a:r>
            <a:r>
              <a:rPr lang="de-DE" dirty="0" smtClean="0"/>
              <a:t>Medien</a:t>
            </a:r>
            <a:endParaRPr lang="de-DE" dirty="0"/>
          </a:p>
        </p:txBody>
      </p:sp>
      <p:pic>
        <p:nvPicPr>
          <p:cNvPr id="2050" name="Picture 2" descr="Soziale Medien: Eine polarisierte Öffentlichkeit - Standardabweichun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6345" y="3096071"/>
            <a:ext cx="3887960" cy="27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010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Lebensgeschichte erzählen: </a:t>
            </a:r>
            <a:br>
              <a:rPr lang="de-DE" dirty="0" smtClean="0"/>
            </a:br>
            <a:r>
              <a:rPr lang="de-DE" dirty="0" smtClean="0"/>
              <a:t>Seelsorge und soziale Medien</a:t>
            </a:r>
            <a:endParaRPr lang="de-DE" dirty="0"/>
          </a:p>
        </p:txBody>
      </p:sp>
      <p:sp>
        <p:nvSpPr>
          <p:cNvPr id="3" name="Inhaltsplatzhalter 2"/>
          <p:cNvSpPr>
            <a:spLocks noGrp="1"/>
          </p:cNvSpPr>
          <p:nvPr>
            <p:ph idx="1"/>
          </p:nvPr>
        </p:nvSpPr>
        <p:spPr>
          <a:xfrm>
            <a:off x="5364497" y="1763713"/>
            <a:ext cx="3058778" cy="3492500"/>
          </a:xfrm>
        </p:spPr>
        <p:txBody>
          <a:bodyPr/>
          <a:lstStyle/>
          <a:p>
            <a:endParaRPr lang="de-DE" b="1" dirty="0" smtClean="0"/>
          </a:p>
          <a:p>
            <a:r>
              <a:rPr lang="de-DE" b="1" dirty="0" smtClean="0"/>
              <a:t>Rollentausch auf sozialen Medien</a:t>
            </a:r>
            <a:r>
              <a:rPr lang="de-DE" dirty="0" smtClean="0"/>
              <a:t>:</a:t>
            </a:r>
          </a:p>
          <a:p>
            <a:r>
              <a:rPr lang="de-DE" dirty="0" err="1" smtClean="0"/>
              <a:t>Seelsorgende</a:t>
            </a:r>
            <a:r>
              <a:rPr lang="de-DE" dirty="0" smtClean="0"/>
              <a:t> teilen Lebensgeschichten zwischen Alltag und Krisen </a:t>
            </a:r>
          </a:p>
          <a:p>
            <a:endParaRPr lang="de-DE" dirty="0" smtClean="0"/>
          </a:p>
          <a:p>
            <a:endParaRPr lang="de-DE" dirty="0" smtClean="0"/>
          </a:p>
          <a:p>
            <a:r>
              <a:rPr lang="de-DE" b="1" dirty="0" smtClean="0"/>
              <a:t>Ambivalenzen:</a:t>
            </a:r>
            <a:r>
              <a:rPr lang="de-DE" dirty="0" smtClean="0"/>
              <a:t> </a:t>
            </a:r>
            <a:endParaRPr lang="de-DE" dirty="0"/>
          </a:p>
          <a:p>
            <a:r>
              <a:rPr lang="de-DE" dirty="0" smtClean="0"/>
              <a:t>Anonymität der Rezipient*innen: auch Angriff, Hass, Beschämung </a:t>
            </a:r>
            <a:r>
              <a:rPr lang="de-DE" dirty="0" smtClean="0"/>
              <a:t>möglich </a:t>
            </a:r>
            <a:endParaRPr lang="de-DE" dirty="0"/>
          </a:p>
          <a:p>
            <a:r>
              <a:rPr lang="de-DE" dirty="0" err="1" smtClean="0"/>
              <a:t>Intimisierte</a:t>
            </a:r>
            <a:r>
              <a:rPr lang="de-DE" dirty="0" smtClean="0"/>
              <a:t> </a:t>
            </a:r>
            <a:r>
              <a:rPr lang="de-DE" dirty="0" err="1" smtClean="0"/>
              <a:t>Öffentlichkeiten</a:t>
            </a:r>
            <a:r>
              <a:rPr lang="de-DE" dirty="0"/>
              <a:t> </a:t>
            </a:r>
            <a:r>
              <a:rPr lang="de-DE" dirty="0" smtClean="0"/>
              <a:t>und </a:t>
            </a:r>
            <a:r>
              <a:rPr lang="de-DE" dirty="0" smtClean="0"/>
              <a:t>Vulnerabilität</a:t>
            </a:r>
            <a:endParaRPr lang="de-DE" dirty="0" smtClean="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22</a:t>
            </a:fld>
            <a:endParaRPr lang="de-DE" altLang="de-DE"/>
          </a:p>
        </p:txBody>
      </p:sp>
      <p:pic>
        <p:nvPicPr>
          <p:cNvPr id="4098" name="Picture 2" descr="How to Excel at Digital Storytelling | Co-Communica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1401629"/>
            <a:ext cx="4996868" cy="385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70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23</a:t>
            </a:fld>
            <a:endParaRPr lang="de-DE" altLang="de-DE"/>
          </a:p>
        </p:txBody>
      </p:sp>
      <p:pic>
        <p:nvPicPr>
          <p:cNvPr id="3" name="Grafik 2"/>
          <p:cNvPicPr>
            <a:picLocks noChangeAspect="1"/>
          </p:cNvPicPr>
          <p:nvPr/>
        </p:nvPicPr>
        <p:blipFill>
          <a:blip r:embed="rId2"/>
          <a:stretch>
            <a:fillRect/>
          </a:stretch>
        </p:blipFill>
        <p:spPr>
          <a:xfrm>
            <a:off x="1008013" y="1727919"/>
            <a:ext cx="6190616" cy="3959698"/>
          </a:xfrm>
          <a:prstGeom prst="rect">
            <a:avLst/>
          </a:prstGeom>
        </p:spPr>
      </p:pic>
      <p:sp>
        <p:nvSpPr>
          <p:cNvPr id="8" name="Ovale Legende 7"/>
          <p:cNvSpPr/>
          <p:nvPr/>
        </p:nvSpPr>
        <p:spPr>
          <a:xfrm>
            <a:off x="2547126" y="106868"/>
            <a:ext cx="3456384" cy="1944216"/>
          </a:xfrm>
          <a:prstGeom prst="wedgeEllipseCallou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3528293" y="755811"/>
            <a:ext cx="2251547" cy="646331"/>
          </a:xfrm>
          <a:prstGeom prst="rect">
            <a:avLst/>
          </a:prstGeom>
          <a:noFill/>
        </p:spPr>
        <p:txBody>
          <a:bodyPr wrap="square" rtlCol="0">
            <a:spAutoFit/>
          </a:bodyPr>
          <a:lstStyle/>
          <a:p>
            <a:r>
              <a:rPr lang="de-DE" sz="1800" i="1" dirty="0" smtClean="0"/>
              <a:t>„Ich hatte drei Fehlgeburten“ </a:t>
            </a:r>
            <a:endParaRPr lang="de-DE" sz="1800" i="1" dirty="0"/>
          </a:p>
        </p:txBody>
      </p:sp>
      <p:sp>
        <p:nvSpPr>
          <p:cNvPr id="11" name="Fußzeilenplatzhalter 4"/>
          <p:cNvSpPr txBox="1">
            <a:spLocks/>
          </p:cNvSpPr>
          <p:nvPr/>
        </p:nvSpPr>
        <p:spPr bwMode="auto">
          <a:xfrm>
            <a:off x="2445833" y="5517491"/>
            <a:ext cx="4752796" cy="269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l" rtl="0" eaLnBrk="1" fontAlgn="base" hangingPunct="1">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9pPr>
          </a:lstStyle>
          <a:p>
            <a:pPr algn="r"/>
            <a:r>
              <a:rPr lang="de-DE" altLang="de-DE" sz="1100" dirty="0" smtClean="0">
                <a:solidFill>
                  <a:sysClr val="windowText" lastClr="000000"/>
                </a:solidFill>
              </a:rPr>
              <a:t>Quelle</a:t>
            </a:r>
            <a:r>
              <a:rPr lang="de-DE" altLang="de-DE" sz="1100" dirty="0">
                <a:solidFill>
                  <a:sysClr val="windowText" lastClr="000000"/>
                </a:solidFill>
              </a:rPr>
              <a:t>: </a:t>
            </a:r>
            <a:r>
              <a:rPr lang="de-DE" altLang="de-DE" sz="1100" dirty="0" smtClean="0">
                <a:solidFill>
                  <a:sysClr val="windowText" lastClr="000000"/>
                </a:solidFill>
              </a:rPr>
              <a:t>youtube.de</a:t>
            </a:r>
          </a:p>
        </p:txBody>
      </p:sp>
    </p:spTree>
    <p:extLst>
      <p:ext uri="{BB962C8B-B14F-4D97-AF65-F5344CB8AC3E}">
        <p14:creationId xmlns:p14="http://schemas.microsoft.com/office/powerpoint/2010/main" val="26068819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Lebensgeschichten teilen:</a:t>
            </a:r>
            <a:br>
              <a:rPr lang="de-DE" dirty="0" smtClean="0"/>
            </a:br>
            <a:r>
              <a:rPr lang="de-DE" dirty="0" smtClean="0"/>
              <a:t>Rezeptions- und Reaktionsprozesse</a:t>
            </a:r>
            <a:endParaRPr lang="de-DE" dirty="0"/>
          </a:p>
        </p:txBody>
      </p:sp>
      <p:sp>
        <p:nvSpPr>
          <p:cNvPr id="3" name="Inhaltsplatzhalter 2"/>
          <p:cNvSpPr>
            <a:spLocks noGrp="1"/>
          </p:cNvSpPr>
          <p:nvPr>
            <p:ph idx="1"/>
          </p:nvPr>
        </p:nvSpPr>
        <p:spPr/>
        <p:txBody>
          <a:bodyPr/>
          <a:lstStyle/>
          <a:p>
            <a:pPr marL="285750" indent="-285750">
              <a:buFontTx/>
              <a:buChar char="-"/>
            </a:pPr>
            <a:r>
              <a:rPr lang="en-US" dirty="0" err="1"/>
              <a:t>Häufigste</a:t>
            </a:r>
            <a:r>
              <a:rPr lang="en-US" dirty="0"/>
              <a:t> </a:t>
            </a:r>
            <a:r>
              <a:rPr lang="en-US" dirty="0" err="1"/>
              <a:t>Reaktion</a:t>
            </a:r>
            <a:r>
              <a:rPr lang="en-US" dirty="0"/>
              <a:t>: Dank, </a:t>
            </a:r>
            <a:r>
              <a:rPr lang="en-US" dirty="0" err="1"/>
              <a:t>Bestätigung</a:t>
            </a:r>
            <a:r>
              <a:rPr lang="en-US" dirty="0"/>
              <a:t>, </a:t>
            </a:r>
            <a:r>
              <a:rPr lang="en-US" dirty="0" err="1"/>
              <a:t>Empathie</a:t>
            </a:r>
            <a:r>
              <a:rPr lang="en-US" dirty="0"/>
              <a:t> (Lallathin </a:t>
            </a:r>
            <a:r>
              <a:rPr lang="en-US" dirty="0" smtClean="0"/>
              <a:t>2023)</a:t>
            </a:r>
            <a:endParaRPr lang="en-US" dirty="0"/>
          </a:p>
          <a:p>
            <a:pPr marL="285750" indent="-285750">
              <a:buFontTx/>
              <a:buChar char="-"/>
            </a:pPr>
            <a:r>
              <a:rPr lang="en-US" dirty="0" err="1" smtClean="0"/>
              <a:t>Ermutigung</a:t>
            </a:r>
            <a:r>
              <a:rPr lang="en-US" dirty="0" smtClean="0"/>
              <a:t> </a:t>
            </a:r>
            <a:r>
              <a:rPr lang="en-US" dirty="0" err="1" smtClean="0"/>
              <a:t>zur</a:t>
            </a:r>
            <a:r>
              <a:rPr lang="en-US" dirty="0" smtClean="0"/>
              <a:t> (</a:t>
            </a:r>
            <a:r>
              <a:rPr lang="en-US" dirty="0" err="1" smtClean="0"/>
              <a:t>Selbst</a:t>
            </a:r>
            <a:r>
              <a:rPr lang="en-US" dirty="0" smtClean="0"/>
              <a:t>)</a:t>
            </a:r>
            <a:r>
              <a:rPr lang="en-US" dirty="0" err="1" smtClean="0"/>
              <a:t>Reflexion</a:t>
            </a:r>
            <a:endParaRPr lang="en-US" dirty="0" smtClean="0"/>
          </a:p>
          <a:p>
            <a:pPr marL="285750" indent="-285750">
              <a:buFontTx/>
              <a:buChar char="-"/>
            </a:pPr>
            <a:r>
              <a:rPr lang="en-US" dirty="0" err="1" smtClean="0"/>
              <a:t>Anknüpfungspunkte</a:t>
            </a:r>
            <a:r>
              <a:rPr lang="en-US" dirty="0" smtClean="0"/>
              <a:t> für </a:t>
            </a:r>
            <a:r>
              <a:rPr lang="en-US" dirty="0" err="1" smtClean="0"/>
              <a:t>eigene</a:t>
            </a:r>
            <a:r>
              <a:rPr lang="en-US" dirty="0" smtClean="0"/>
              <a:t> </a:t>
            </a:r>
            <a:r>
              <a:rPr lang="en-US" dirty="0" err="1" smtClean="0"/>
              <a:t>Lebensgeschichte</a:t>
            </a:r>
            <a:endParaRPr lang="en-US" dirty="0"/>
          </a:p>
          <a:p>
            <a:endParaRPr lang="de-DE" dirty="0"/>
          </a:p>
          <a:p>
            <a:r>
              <a:rPr lang="de-DE" dirty="0" smtClean="0"/>
              <a:t>							</a:t>
            </a:r>
            <a:endParaRPr lang="de-DE" b="1" i="1"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24</a:t>
            </a:fld>
            <a:endParaRPr lang="de-DE" altLang="de-DE"/>
          </a:p>
        </p:txBody>
      </p:sp>
      <p:pic>
        <p:nvPicPr>
          <p:cNvPr id="5" name="Grafik 4"/>
          <p:cNvPicPr>
            <a:picLocks noChangeAspect="1"/>
          </p:cNvPicPr>
          <p:nvPr/>
        </p:nvPicPr>
        <p:blipFill>
          <a:blip r:embed="rId2"/>
          <a:stretch>
            <a:fillRect/>
          </a:stretch>
        </p:blipFill>
        <p:spPr>
          <a:xfrm>
            <a:off x="863997" y="3564123"/>
            <a:ext cx="7681419" cy="1878011"/>
          </a:xfrm>
          <a:prstGeom prst="rect">
            <a:avLst/>
          </a:prstGeom>
        </p:spPr>
      </p:pic>
      <p:sp>
        <p:nvSpPr>
          <p:cNvPr id="7" name="Rechteck 6"/>
          <p:cNvSpPr/>
          <p:nvPr/>
        </p:nvSpPr>
        <p:spPr>
          <a:xfrm>
            <a:off x="1368053" y="4503128"/>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 rechteckige Legende 7"/>
          <p:cNvSpPr/>
          <p:nvPr/>
        </p:nvSpPr>
        <p:spPr>
          <a:xfrm>
            <a:off x="2664197" y="2700027"/>
            <a:ext cx="3960440" cy="1270592"/>
          </a:xfrm>
          <a:prstGeom prst="wedgeRoundRect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i="1" dirty="0" smtClean="0"/>
              <a:t>„wir haben zwei Kinder verloren. Wünsch mir sehr, dass wir noch ein gesundes Kind bekommen“</a:t>
            </a:r>
          </a:p>
          <a:p>
            <a:pPr algn="ctr"/>
            <a:r>
              <a:rPr lang="de-DE" sz="1600" i="1" dirty="0" smtClean="0"/>
              <a:t>„etwas loslassen müssen, das ist so schwer“</a:t>
            </a:r>
            <a:endParaRPr lang="de-DE" sz="1600" i="1" dirty="0"/>
          </a:p>
        </p:txBody>
      </p:sp>
      <p:sp>
        <p:nvSpPr>
          <p:cNvPr id="9" name="Abgerundete rechteckige Legende 8"/>
          <p:cNvSpPr/>
          <p:nvPr/>
        </p:nvSpPr>
        <p:spPr>
          <a:xfrm>
            <a:off x="4932449" y="4127362"/>
            <a:ext cx="3132348" cy="972108"/>
          </a:xfrm>
          <a:prstGeom prst="wedgeRoundRect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i="1" dirty="0" smtClean="0"/>
              <a:t>„lieben Dank für dein Video“</a:t>
            </a:r>
          </a:p>
          <a:p>
            <a:pPr algn="ctr"/>
            <a:r>
              <a:rPr lang="de-DE" sz="1600" i="1" dirty="0" smtClean="0"/>
              <a:t>„ich bin gespannt, ob ich im Himmel ein Baby treffen werde</a:t>
            </a:r>
            <a:r>
              <a:rPr lang="de-DE" sz="1400" i="1" dirty="0" smtClean="0"/>
              <a:t>“</a:t>
            </a:r>
            <a:endParaRPr lang="de-DE" sz="1400" i="1" dirty="0"/>
          </a:p>
        </p:txBody>
      </p:sp>
      <p:sp>
        <p:nvSpPr>
          <p:cNvPr id="10" name="Fußzeilenplatzhalter 4"/>
          <p:cNvSpPr txBox="1">
            <a:spLocks/>
          </p:cNvSpPr>
          <p:nvPr/>
        </p:nvSpPr>
        <p:spPr bwMode="auto">
          <a:xfrm>
            <a:off x="3059973" y="5310465"/>
            <a:ext cx="4752796" cy="269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l" rtl="0" eaLnBrk="1" fontAlgn="base" hangingPunct="1">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9pPr>
          </a:lstStyle>
          <a:p>
            <a:pPr algn="r"/>
            <a:r>
              <a:rPr lang="de-DE" altLang="de-DE" sz="1100" dirty="0" smtClean="0">
                <a:solidFill>
                  <a:sysClr val="windowText" lastClr="000000"/>
                </a:solidFill>
              </a:rPr>
              <a:t>Quelle</a:t>
            </a:r>
            <a:r>
              <a:rPr lang="de-DE" altLang="de-DE" sz="1100" dirty="0">
                <a:solidFill>
                  <a:sysClr val="windowText" lastClr="000000"/>
                </a:solidFill>
              </a:rPr>
              <a:t>: </a:t>
            </a:r>
            <a:r>
              <a:rPr lang="de-DE" altLang="de-DE" sz="1100" dirty="0" smtClean="0">
                <a:solidFill>
                  <a:sysClr val="windowText" lastClr="000000"/>
                </a:solidFill>
              </a:rPr>
              <a:t>youtube.de</a:t>
            </a:r>
          </a:p>
        </p:txBody>
      </p:sp>
    </p:spTree>
    <p:extLst>
      <p:ext uri="{BB962C8B-B14F-4D97-AF65-F5344CB8AC3E}">
        <p14:creationId xmlns:p14="http://schemas.microsoft.com/office/powerpoint/2010/main" val="3514730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25</a:t>
            </a:fld>
            <a:endParaRPr lang="de-DE" altLang="de-DE"/>
          </a:p>
        </p:txBody>
      </p:sp>
      <p:pic>
        <p:nvPicPr>
          <p:cNvPr id="3" name="Grafik 2"/>
          <p:cNvPicPr>
            <a:picLocks noChangeAspect="1"/>
          </p:cNvPicPr>
          <p:nvPr/>
        </p:nvPicPr>
        <p:blipFill>
          <a:blip r:embed="rId2"/>
          <a:stretch>
            <a:fillRect/>
          </a:stretch>
        </p:blipFill>
        <p:spPr>
          <a:xfrm>
            <a:off x="1008013" y="1727919"/>
            <a:ext cx="6190616" cy="3959698"/>
          </a:xfrm>
          <a:prstGeom prst="rect">
            <a:avLst/>
          </a:prstGeom>
        </p:spPr>
      </p:pic>
      <p:sp>
        <p:nvSpPr>
          <p:cNvPr id="8" name="Ovale Legende 7"/>
          <p:cNvSpPr/>
          <p:nvPr/>
        </p:nvSpPr>
        <p:spPr>
          <a:xfrm>
            <a:off x="2547126" y="106868"/>
            <a:ext cx="3456384" cy="1944216"/>
          </a:xfrm>
          <a:prstGeom prst="wedgeEllipseCallou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3528293" y="755811"/>
            <a:ext cx="2251547" cy="646331"/>
          </a:xfrm>
          <a:prstGeom prst="rect">
            <a:avLst/>
          </a:prstGeom>
          <a:noFill/>
        </p:spPr>
        <p:txBody>
          <a:bodyPr wrap="square" rtlCol="0">
            <a:spAutoFit/>
          </a:bodyPr>
          <a:lstStyle/>
          <a:p>
            <a:r>
              <a:rPr lang="de-DE" sz="1800" i="1" dirty="0" smtClean="0"/>
              <a:t>„Ich hatte drei Fehlgeburten“ </a:t>
            </a:r>
            <a:endParaRPr lang="de-DE" sz="1800" i="1" dirty="0"/>
          </a:p>
        </p:txBody>
      </p:sp>
      <p:sp>
        <p:nvSpPr>
          <p:cNvPr id="10" name="Ovale Legende 9"/>
          <p:cNvSpPr/>
          <p:nvPr/>
        </p:nvSpPr>
        <p:spPr>
          <a:xfrm>
            <a:off x="5832549" y="4002660"/>
            <a:ext cx="2493442" cy="877464"/>
          </a:xfrm>
          <a:prstGeom prst="wedgeEllipseCallou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smtClean="0">
                <a:solidFill>
                  <a:schemeClr val="tx1"/>
                </a:solidFill>
              </a:rPr>
              <a:t>„meldet euch gerne bei mir“ </a:t>
            </a:r>
            <a:r>
              <a:rPr lang="de-DE" dirty="0" smtClean="0">
                <a:solidFill>
                  <a:schemeClr val="tx1"/>
                </a:solidFill>
              </a:rPr>
              <a:t>(Seelsorgeangebot)</a:t>
            </a:r>
            <a:endParaRPr lang="de-DE" dirty="0">
              <a:solidFill>
                <a:schemeClr val="tx1"/>
              </a:solidFill>
            </a:endParaRPr>
          </a:p>
        </p:txBody>
      </p:sp>
      <p:sp>
        <p:nvSpPr>
          <p:cNvPr id="11" name="Ovale Legende 10"/>
          <p:cNvSpPr/>
          <p:nvPr/>
        </p:nvSpPr>
        <p:spPr>
          <a:xfrm>
            <a:off x="6007773" y="1679068"/>
            <a:ext cx="2016224" cy="931801"/>
          </a:xfrm>
          <a:prstGeom prst="wedgeEllipseCallou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i="1" dirty="0" smtClean="0">
                <a:solidFill>
                  <a:schemeClr val="tx1"/>
                </a:solidFill>
              </a:rPr>
              <a:t>„Ihr seid nicht allein“ </a:t>
            </a:r>
            <a:endParaRPr lang="de-DE" sz="1600" dirty="0">
              <a:solidFill>
                <a:schemeClr val="tx1"/>
              </a:solidFill>
            </a:endParaRPr>
          </a:p>
        </p:txBody>
      </p:sp>
      <p:sp>
        <p:nvSpPr>
          <p:cNvPr id="12" name="Fußzeilenplatzhalter 4"/>
          <p:cNvSpPr txBox="1">
            <a:spLocks/>
          </p:cNvSpPr>
          <p:nvPr/>
        </p:nvSpPr>
        <p:spPr bwMode="auto">
          <a:xfrm>
            <a:off x="2445833" y="5517491"/>
            <a:ext cx="4752796" cy="269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l" rtl="0" eaLnBrk="1" fontAlgn="base" hangingPunct="1">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9pPr>
          </a:lstStyle>
          <a:p>
            <a:pPr algn="r"/>
            <a:r>
              <a:rPr lang="de-DE" altLang="de-DE" sz="1100" dirty="0" smtClean="0">
                <a:solidFill>
                  <a:sysClr val="windowText" lastClr="000000"/>
                </a:solidFill>
              </a:rPr>
              <a:t>Quelle</a:t>
            </a:r>
            <a:r>
              <a:rPr lang="de-DE" altLang="de-DE" sz="1100" dirty="0">
                <a:solidFill>
                  <a:sysClr val="windowText" lastClr="000000"/>
                </a:solidFill>
              </a:rPr>
              <a:t>: </a:t>
            </a:r>
            <a:r>
              <a:rPr lang="de-DE" altLang="de-DE" sz="1100" dirty="0" smtClean="0">
                <a:solidFill>
                  <a:sysClr val="windowText" lastClr="000000"/>
                </a:solidFill>
              </a:rPr>
              <a:t>youtube.de</a:t>
            </a:r>
          </a:p>
        </p:txBody>
      </p:sp>
      <p:sp>
        <p:nvSpPr>
          <p:cNvPr id="13" name="Ovale Legende 12"/>
          <p:cNvSpPr/>
          <p:nvPr/>
        </p:nvSpPr>
        <p:spPr>
          <a:xfrm>
            <a:off x="6071158" y="2797896"/>
            <a:ext cx="2016224" cy="931801"/>
          </a:xfrm>
          <a:prstGeom prst="wedgeEllipseCallou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i="1" dirty="0" smtClean="0">
                <a:solidFill>
                  <a:schemeClr val="tx1"/>
                </a:solidFill>
              </a:rPr>
              <a:t>„wir kommen gemeinsam durch“ </a:t>
            </a:r>
            <a:endParaRPr lang="de-DE" sz="1600" dirty="0">
              <a:solidFill>
                <a:schemeClr val="tx1"/>
              </a:solidFill>
            </a:endParaRPr>
          </a:p>
        </p:txBody>
      </p:sp>
      <p:sp>
        <p:nvSpPr>
          <p:cNvPr id="14" name="Ovale Legende 13"/>
          <p:cNvSpPr/>
          <p:nvPr/>
        </p:nvSpPr>
        <p:spPr>
          <a:xfrm>
            <a:off x="32497" y="3307295"/>
            <a:ext cx="2880320" cy="1165434"/>
          </a:xfrm>
          <a:prstGeom prst="wedgeEllipseCallou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i="1" dirty="0" smtClean="0">
                <a:solidFill>
                  <a:schemeClr val="tx1"/>
                </a:solidFill>
              </a:rPr>
              <a:t>„Wut-, Zorn- und Klagepsalmen, die fand ich richtig gut.“</a:t>
            </a:r>
            <a:endParaRPr lang="de-DE" sz="1600" dirty="0">
              <a:solidFill>
                <a:schemeClr val="tx1"/>
              </a:solidFill>
            </a:endParaRPr>
          </a:p>
        </p:txBody>
      </p:sp>
    </p:spTree>
    <p:extLst>
      <p:ext uri="{BB962C8B-B14F-4D97-AF65-F5344CB8AC3E}">
        <p14:creationId xmlns:p14="http://schemas.microsoft.com/office/powerpoint/2010/main" val="3788172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Digitale Beziehungen: </a:t>
            </a:r>
            <a:br>
              <a:rPr lang="de-DE" dirty="0" smtClean="0"/>
            </a:br>
            <a:r>
              <a:rPr lang="de-DE" dirty="0" smtClean="0"/>
              <a:t>Seelsorgliche Vertrauensbildung </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26</a:t>
            </a:fld>
            <a:endParaRPr lang="de-DE" altLang="de-DE"/>
          </a:p>
        </p:txBody>
      </p:sp>
      <p:sp>
        <p:nvSpPr>
          <p:cNvPr id="6" name="Abgerundetes Rechteck 5"/>
          <p:cNvSpPr/>
          <p:nvPr/>
        </p:nvSpPr>
        <p:spPr>
          <a:xfrm>
            <a:off x="35905" y="2375991"/>
            <a:ext cx="1512168" cy="9721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b="1" dirty="0" smtClean="0">
                <a:solidFill>
                  <a:schemeClr val="tx1"/>
                </a:solidFill>
              </a:rPr>
              <a:t>Digitales Folgen</a:t>
            </a:r>
            <a:endParaRPr lang="de-DE" b="1" dirty="0">
              <a:solidFill>
                <a:schemeClr val="tx1"/>
              </a:solidFill>
            </a:endParaRPr>
          </a:p>
        </p:txBody>
      </p:sp>
      <p:sp>
        <p:nvSpPr>
          <p:cNvPr id="9" name="Abgerundetes Rechteck 8"/>
          <p:cNvSpPr/>
          <p:nvPr/>
        </p:nvSpPr>
        <p:spPr>
          <a:xfrm>
            <a:off x="2016125" y="2375991"/>
            <a:ext cx="1692188" cy="9721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b="1" dirty="0" smtClean="0">
                <a:solidFill>
                  <a:schemeClr val="tx1"/>
                </a:solidFill>
              </a:rPr>
              <a:t>(alltägliches) Mitlesen von Inhalten </a:t>
            </a:r>
            <a:endParaRPr lang="de-DE" b="1" dirty="0">
              <a:solidFill>
                <a:schemeClr val="tx1"/>
              </a:solidFill>
            </a:endParaRPr>
          </a:p>
        </p:txBody>
      </p:sp>
      <p:sp>
        <p:nvSpPr>
          <p:cNvPr id="7" name="Pfeil nach rechts 6"/>
          <p:cNvSpPr/>
          <p:nvPr/>
        </p:nvSpPr>
        <p:spPr>
          <a:xfrm>
            <a:off x="1260972" y="2645894"/>
            <a:ext cx="828092"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9"/>
          <p:cNvSpPr/>
          <p:nvPr/>
        </p:nvSpPr>
        <p:spPr>
          <a:xfrm>
            <a:off x="4428393" y="2375991"/>
            <a:ext cx="1764196" cy="9721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b="1" dirty="0" smtClean="0">
                <a:solidFill>
                  <a:schemeClr val="tx1"/>
                </a:solidFill>
              </a:rPr>
              <a:t>Kennenlernen Vertrauensbildung</a:t>
            </a:r>
          </a:p>
        </p:txBody>
      </p:sp>
      <p:sp>
        <p:nvSpPr>
          <p:cNvPr id="11" name="Pfeil nach rechts 10"/>
          <p:cNvSpPr/>
          <p:nvPr/>
        </p:nvSpPr>
        <p:spPr>
          <a:xfrm>
            <a:off x="3672309" y="2656390"/>
            <a:ext cx="828092"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12"/>
          <p:cNvSpPr/>
          <p:nvPr/>
        </p:nvSpPr>
        <p:spPr>
          <a:xfrm>
            <a:off x="6876492" y="2375991"/>
            <a:ext cx="1728366" cy="9721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b="1" dirty="0" smtClean="0">
                <a:solidFill>
                  <a:schemeClr val="tx1"/>
                </a:solidFill>
              </a:rPr>
              <a:t>Potenzielle seelsorgliche Kontaktaufnahme</a:t>
            </a:r>
            <a:endParaRPr lang="de-DE" b="1" dirty="0">
              <a:solidFill>
                <a:schemeClr val="tx1"/>
              </a:solidFill>
            </a:endParaRPr>
          </a:p>
        </p:txBody>
      </p:sp>
      <p:sp>
        <p:nvSpPr>
          <p:cNvPr id="14" name="Rectangle 3"/>
          <p:cNvSpPr>
            <a:spLocks noChangeArrowheads="1"/>
          </p:cNvSpPr>
          <p:nvPr/>
        </p:nvSpPr>
        <p:spPr bwMode="auto">
          <a:xfrm>
            <a:off x="0" y="0"/>
            <a:ext cx="864076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 name="Pfeil nach rechts 11"/>
          <p:cNvSpPr/>
          <p:nvPr/>
        </p:nvSpPr>
        <p:spPr>
          <a:xfrm>
            <a:off x="6132150" y="2656390"/>
            <a:ext cx="852527" cy="313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p:cNvSpPr>
            <a:spLocks noGrp="1"/>
          </p:cNvSpPr>
          <p:nvPr>
            <p:ph idx="1"/>
          </p:nvPr>
        </p:nvSpPr>
        <p:spPr>
          <a:xfrm>
            <a:off x="1008013" y="1835931"/>
            <a:ext cx="6768752" cy="3780420"/>
          </a:xfrm>
        </p:spPr>
        <p:txBody>
          <a:bodyPr/>
          <a:lstStyle/>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dirty="0" smtClean="0"/>
          </a:p>
          <a:p>
            <a:pPr algn="ctr"/>
            <a:r>
              <a:rPr lang="de-DE" b="1" dirty="0" smtClean="0"/>
              <a:t>Transformationsprozesse von Professionalität: </a:t>
            </a:r>
          </a:p>
          <a:p>
            <a:pPr algn="ctr"/>
            <a:r>
              <a:rPr lang="de-DE" sz="1400" dirty="0" smtClean="0"/>
              <a:t>„[Das] </a:t>
            </a:r>
            <a:r>
              <a:rPr lang="de-DE" sz="1400" i="1" dirty="0" smtClean="0"/>
              <a:t>geht </a:t>
            </a:r>
            <a:r>
              <a:rPr lang="de-DE" sz="1400" i="1" dirty="0"/>
              <a:t>weniger von der Profession aus und mehr von der Nahbarkeit des Gegenübers. Also wer sich an mich wendet, wendet sich nicht deswegen an mich, weil ich einen Talar anhabe oder weil man mich als Pfarrerin im Ortskontext als verschwiegene Seelsorgerin wahrnimmt. Sondern weil ich durch mein Reden und Handeln deutlich mache, dass ich nicht verurteile, dass ich zuhöre und dass es grundsätzlich mein Job ist, so</a:t>
            </a:r>
            <a:r>
              <a:rPr lang="de-DE" sz="1400" i="1" dirty="0" smtClean="0"/>
              <a:t>.“ </a:t>
            </a:r>
            <a:endParaRPr lang="de-DE" sz="1400" i="1" dirty="0"/>
          </a:p>
          <a:p>
            <a:pPr algn="ctr"/>
            <a:endParaRPr lang="de-DE" dirty="0" smtClean="0"/>
          </a:p>
          <a:p>
            <a:pPr marL="285750" indent="-285750" algn="ctr">
              <a:buFontTx/>
              <a:buChar char="-"/>
            </a:pPr>
            <a:endParaRPr lang="de-DE" dirty="0"/>
          </a:p>
          <a:p>
            <a:pPr algn="ctr"/>
            <a:endParaRPr lang="de-DE" dirty="0"/>
          </a:p>
        </p:txBody>
      </p:sp>
    </p:spTree>
    <p:extLst>
      <p:ext uri="{BB962C8B-B14F-4D97-AF65-F5344CB8AC3E}">
        <p14:creationId xmlns:p14="http://schemas.microsoft.com/office/powerpoint/2010/main" val="3071695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27</a:t>
            </a:fld>
            <a:endParaRPr lang="de-DE" altLang="de-DE"/>
          </a:p>
        </p:txBody>
      </p:sp>
      <p:sp>
        <p:nvSpPr>
          <p:cNvPr id="7" name="Fußzeilenplatzhalter 4"/>
          <p:cNvSpPr>
            <a:spLocks noGrp="1"/>
          </p:cNvSpPr>
          <p:nvPr>
            <p:ph type="ftr" sz="quarter" idx="4294967295"/>
          </p:nvPr>
        </p:nvSpPr>
        <p:spPr bwMode="auto">
          <a:xfrm>
            <a:off x="3636305" y="5364323"/>
            <a:ext cx="4752796" cy="269882"/>
          </a:xfr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defRPr sz="1500">
                <a:solidFill>
                  <a:schemeClr val="tx1"/>
                </a:solidFill>
                <a:latin typeface="Arial" panose="020B0604020202020204" pitchFamily="34" charset="0"/>
                <a:cs typeface="Arial" panose="020B0604020202020204" pitchFamily="34" charset="0"/>
              </a:defRPr>
            </a:lvl1pPr>
            <a:lvl2pPr marL="742950" indent="-285750">
              <a:defRPr sz="1500">
                <a:solidFill>
                  <a:schemeClr val="tx1"/>
                </a:solidFill>
                <a:latin typeface="Arial" panose="020B0604020202020204" pitchFamily="34" charset="0"/>
                <a:cs typeface="Arial" panose="020B0604020202020204" pitchFamily="34" charset="0"/>
              </a:defRPr>
            </a:lvl2pPr>
            <a:lvl3pPr marL="1143000" indent="-228600">
              <a:defRPr sz="1500">
                <a:solidFill>
                  <a:schemeClr val="tx1"/>
                </a:solidFill>
                <a:latin typeface="Arial" panose="020B0604020202020204" pitchFamily="34" charset="0"/>
                <a:cs typeface="Arial" panose="020B0604020202020204" pitchFamily="34" charset="0"/>
              </a:defRPr>
            </a:lvl3pPr>
            <a:lvl4pPr marL="1600200" indent="-228600">
              <a:defRPr sz="1500">
                <a:solidFill>
                  <a:schemeClr val="tx1"/>
                </a:solidFill>
                <a:latin typeface="Arial" panose="020B0604020202020204" pitchFamily="34" charset="0"/>
                <a:cs typeface="Arial" panose="020B0604020202020204" pitchFamily="34" charset="0"/>
              </a:defRPr>
            </a:lvl4pPr>
            <a:lvl5pPr marL="2057400" indent="-22860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algn="r"/>
            <a:r>
              <a:rPr lang="de-DE" altLang="de-DE" sz="1000" dirty="0" smtClean="0"/>
              <a:t>Quelle: Zentrum für Seelsorge, Evangelische Landeskirche in Baden </a:t>
            </a:r>
          </a:p>
        </p:txBody>
      </p:sp>
      <p:pic>
        <p:nvPicPr>
          <p:cNvPr id="3" name="Grafik 2"/>
          <p:cNvPicPr>
            <a:picLocks noChangeAspect="1"/>
          </p:cNvPicPr>
          <p:nvPr/>
        </p:nvPicPr>
        <p:blipFill>
          <a:blip r:embed="rId2"/>
          <a:stretch>
            <a:fillRect/>
          </a:stretch>
        </p:blipFill>
        <p:spPr>
          <a:xfrm>
            <a:off x="2053197" y="3420107"/>
            <a:ext cx="6359718" cy="1889953"/>
          </a:xfrm>
          <a:prstGeom prst="rect">
            <a:avLst/>
          </a:prstGeom>
        </p:spPr>
      </p:pic>
      <p:sp>
        <p:nvSpPr>
          <p:cNvPr id="9" name="Titel 1"/>
          <p:cNvSpPr>
            <a:spLocks noGrp="1"/>
          </p:cNvSpPr>
          <p:nvPr>
            <p:ph type="ctrTitle"/>
          </p:nvPr>
        </p:nvSpPr>
        <p:spPr>
          <a:xfrm>
            <a:off x="215900" y="1738313"/>
            <a:ext cx="8207375" cy="474489"/>
          </a:xfrm>
        </p:spPr>
        <p:txBody>
          <a:bodyPr/>
          <a:lstStyle/>
          <a:p>
            <a:r>
              <a:rPr lang="de-DE" dirty="0" smtClean="0"/>
              <a:t>3. </a:t>
            </a:r>
            <a:r>
              <a:rPr lang="de-DE" dirty="0" smtClean="0"/>
              <a:t>Digitale </a:t>
            </a:r>
            <a:r>
              <a:rPr lang="de-DE" dirty="0" smtClean="0"/>
              <a:t>Religion / Spiritualität</a:t>
            </a:r>
            <a:endParaRPr lang="de-DE" dirty="0"/>
          </a:p>
        </p:txBody>
      </p:sp>
    </p:spTree>
    <p:extLst>
      <p:ext uri="{BB962C8B-B14F-4D97-AF65-F5344CB8AC3E}">
        <p14:creationId xmlns:p14="http://schemas.microsoft.com/office/powerpoint/2010/main" val="22273879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Digitale </a:t>
            </a:r>
            <a:r>
              <a:rPr lang="de-DE" dirty="0" smtClean="0"/>
              <a:t>Religion / Spirituality	</a:t>
            </a:r>
            <a:endParaRPr lang="de-DE" dirty="0"/>
          </a:p>
        </p:txBody>
      </p:sp>
      <p:sp>
        <p:nvSpPr>
          <p:cNvPr id="3" name="Inhaltsplatzhalter 2"/>
          <p:cNvSpPr>
            <a:spLocks noGrp="1"/>
          </p:cNvSpPr>
          <p:nvPr>
            <p:ph idx="1"/>
          </p:nvPr>
        </p:nvSpPr>
        <p:spPr/>
        <p:txBody>
          <a:bodyPr/>
          <a:lstStyle/>
          <a:p>
            <a:r>
              <a:rPr lang="de-DE" dirty="0" smtClean="0"/>
              <a:t>Digitalisierung verändert auch Religion / Spiritualität </a:t>
            </a:r>
          </a:p>
          <a:p>
            <a:endParaRPr lang="de-DE" dirty="0"/>
          </a:p>
          <a:p>
            <a:r>
              <a:rPr lang="de-DE" dirty="0" smtClean="0"/>
              <a:t>Fokus: gelebte Spiritualität / Religion </a:t>
            </a:r>
          </a:p>
          <a:p>
            <a:endParaRPr lang="de-DE" dirty="0"/>
          </a:p>
          <a:p>
            <a:r>
              <a:rPr lang="de-DE" dirty="0" smtClean="0"/>
              <a:t>Aber auch: Religion des Digitalen? </a:t>
            </a:r>
            <a:endParaRPr lang="de-DE" dirty="0" smtClean="0"/>
          </a:p>
          <a:p>
            <a:endParaRPr lang="de-DE" dirty="0"/>
          </a:p>
          <a:p>
            <a:r>
              <a:rPr lang="de-DE" dirty="0" smtClean="0"/>
              <a:t>Heidi Campbell: </a:t>
            </a:r>
          </a:p>
          <a:p>
            <a:r>
              <a:rPr lang="de-DE" dirty="0" smtClean="0"/>
              <a:t>Autorität</a:t>
            </a:r>
            <a:r>
              <a:rPr lang="de-DE" dirty="0"/>
              <a:t>, Authentizität, Ritual, </a:t>
            </a:r>
            <a:endParaRPr lang="de-DE" dirty="0" smtClean="0"/>
          </a:p>
          <a:p>
            <a:r>
              <a:rPr lang="de-DE" dirty="0" smtClean="0"/>
              <a:t>Gemeinschaftserleben </a:t>
            </a:r>
            <a:r>
              <a:rPr lang="de-DE" dirty="0"/>
              <a:t>und Identität </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28</a:t>
            </a:fld>
            <a:endParaRPr lang="de-DE" altLang="de-DE"/>
          </a:p>
        </p:txBody>
      </p:sp>
      <p:pic>
        <p:nvPicPr>
          <p:cNvPr id="5124" name="Picture 4" descr="Digital Religion: Understanding Religious Practice in New Media World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545" y="1878013"/>
            <a:ext cx="25146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82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p:cNvSpPr/>
          <p:nvPr/>
        </p:nvSpPr>
        <p:spPr>
          <a:xfrm>
            <a:off x="107913" y="1334812"/>
            <a:ext cx="8315362" cy="4859946"/>
          </a:xfrm>
          <a:prstGeom prst="roundRect">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t>Religiös-spirituelle Möglichkeitsräume</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29</a:t>
            </a:fld>
            <a:endParaRPr lang="de-DE" altLang="de-DE"/>
          </a:p>
        </p:txBody>
      </p:sp>
      <p:sp>
        <p:nvSpPr>
          <p:cNvPr id="6" name="Textfeld 5"/>
          <p:cNvSpPr txBox="1"/>
          <p:nvPr/>
        </p:nvSpPr>
        <p:spPr>
          <a:xfrm>
            <a:off x="394093" y="2248073"/>
            <a:ext cx="2376264" cy="1200329"/>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de-DE" sz="1800" dirty="0" smtClean="0">
                <a:solidFill>
                  <a:sysClr val="windowText" lastClr="000000"/>
                </a:solidFill>
              </a:rPr>
              <a:t>Eigene Spiritualität zeigen: Stille üben, Herzensgebet, Naturerleben</a:t>
            </a:r>
            <a:endParaRPr lang="de-DE" sz="1800" dirty="0">
              <a:solidFill>
                <a:sysClr val="windowText" lastClr="000000"/>
              </a:solidFill>
            </a:endParaRPr>
          </a:p>
        </p:txBody>
      </p:sp>
      <p:sp>
        <p:nvSpPr>
          <p:cNvPr id="7" name="Textfeld 6"/>
          <p:cNvSpPr txBox="1"/>
          <p:nvPr/>
        </p:nvSpPr>
        <p:spPr>
          <a:xfrm>
            <a:off x="5744134" y="2986737"/>
            <a:ext cx="2196244" cy="923330"/>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de-DE" sz="1800" dirty="0" smtClean="0">
                <a:solidFill>
                  <a:sysClr val="windowText" lastClr="000000"/>
                </a:solidFill>
              </a:rPr>
              <a:t>Anregung zu Nachahmung und Erfahrungsaustausch </a:t>
            </a:r>
            <a:endParaRPr lang="de-DE" sz="1800" dirty="0">
              <a:solidFill>
                <a:sysClr val="windowText" lastClr="000000"/>
              </a:solidFill>
            </a:endParaRPr>
          </a:p>
        </p:txBody>
      </p:sp>
      <p:sp>
        <p:nvSpPr>
          <p:cNvPr id="10" name="Textfeld 9"/>
          <p:cNvSpPr txBox="1"/>
          <p:nvPr/>
        </p:nvSpPr>
        <p:spPr>
          <a:xfrm>
            <a:off x="5652529" y="4314780"/>
            <a:ext cx="1942364" cy="923330"/>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de-DE" sz="1800" dirty="0" smtClean="0">
                <a:solidFill>
                  <a:sysClr val="windowText" lastClr="000000"/>
                </a:solidFill>
              </a:rPr>
              <a:t>Rituale, Gebet, Fürbitte für andere </a:t>
            </a:r>
            <a:endParaRPr lang="de-DE" sz="1800" dirty="0">
              <a:solidFill>
                <a:sysClr val="windowText" lastClr="000000"/>
              </a:solidFill>
            </a:endParaRPr>
          </a:p>
        </p:txBody>
      </p:sp>
      <p:sp>
        <p:nvSpPr>
          <p:cNvPr id="11" name="Textfeld 10"/>
          <p:cNvSpPr txBox="1"/>
          <p:nvPr/>
        </p:nvSpPr>
        <p:spPr>
          <a:xfrm>
            <a:off x="791989" y="4148662"/>
            <a:ext cx="1978368" cy="923330"/>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de-DE" sz="1800" dirty="0" smtClean="0">
                <a:solidFill>
                  <a:sysClr val="windowText" lastClr="000000"/>
                </a:solidFill>
              </a:rPr>
              <a:t>Kunst, Musik, Bilder als Bedeutungsträger</a:t>
            </a:r>
            <a:endParaRPr lang="de-DE" sz="1800" dirty="0">
              <a:solidFill>
                <a:sysClr val="windowText" lastClr="000000"/>
              </a:solidFill>
            </a:endParaRPr>
          </a:p>
        </p:txBody>
      </p:sp>
      <p:sp>
        <p:nvSpPr>
          <p:cNvPr id="12" name="Textfeld 11"/>
          <p:cNvSpPr txBox="1"/>
          <p:nvPr/>
        </p:nvSpPr>
        <p:spPr>
          <a:xfrm>
            <a:off x="3286064" y="3570510"/>
            <a:ext cx="1942364" cy="923330"/>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de-DE" sz="1800" dirty="0" smtClean="0">
                <a:solidFill>
                  <a:sysClr val="windowText" lastClr="000000"/>
                </a:solidFill>
              </a:rPr>
              <a:t>Dialog über Spiritualität, Theologisieren</a:t>
            </a:r>
            <a:endParaRPr lang="de-DE" sz="1800" dirty="0">
              <a:solidFill>
                <a:sysClr val="windowText" lastClr="000000"/>
              </a:solidFill>
            </a:endParaRPr>
          </a:p>
        </p:txBody>
      </p:sp>
      <p:sp>
        <p:nvSpPr>
          <p:cNvPr id="9" name="Textfeld 8"/>
          <p:cNvSpPr txBox="1"/>
          <p:nvPr/>
        </p:nvSpPr>
        <p:spPr>
          <a:xfrm>
            <a:off x="3564297" y="1721430"/>
            <a:ext cx="2484276" cy="923330"/>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de-DE" sz="1800" dirty="0" smtClean="0">
                <a:solidFill>
                  <a:sysClr val="windowText" lastClr="000000"/>
                </a:solidFill>
              </a:rPr>
              <a:t>Vergemeinschaftung und Entstehen neuer (</a:t>
            </a:r>
            <a:r>
              <a:rPr lang="de-DE" sz="1800" dirty="0" err="1" smtClean="0">
                <a:solidFill>
                  <a:sysClr val="windowText" lastClr="000000"/>
                </a:solidFill>
              </a:rPr>
              <a:t>caring</a:t>
            </a:r>
            <a:r>
              <a:rPr lang="de-DE" sz="1800" dirty="0" smtClean="0">
                <a:solidFill>
                  <a:sysClr val="windowText" lastClr="000000"/>
                </a:solidFill>
              </a:rPr>
              <a:t>) Communities </a:t>
            </a:r>
            <a:endParaRPr lang="de-DE" sz="1800" dirty="0">
              <a:solidFill>
                <a:sysClr val="windowText" lastClr="000000"/>
              </a:solidFill>
            </a:endParaRPr>
          </a:p>
        </p:txBody>
      </p:sp>
      <p:sp>
        <p:nvSpPr>
          <p:cNvPr id="5" name="Rechteck 4"/>
          <p:cNvSpPr/>
          <p:nvPr/>
        </p:nvSpPr>
        <p:spPr>
          <a:xfrm>
            <a:off x="1692089" y="5419590"/>
            <a:ext cx="5508612" cy="553998"/>
          </a:xfrm>
          <a:prstGeom prst="rect">
            <a:avLst/>
          </a:prstGeom>
        </p:spPr>
        <p:txBody>
          <a:bodyPr wrap="square">
            <a:spAutoFit/>
          </a:bodyPr>
          <a:lstStyle/>
          <a:p>
            <a:r>
              <a:rPr lang="de-DE" altLang="de-DE" b="1" dirty="0">
                <a:solidFill>
                  <a:schemeClr val="bg1"/>
                </a:solidFill>
              </a:rPr>
              <a:t>Mehrwert für die eigene Spiritualität </a:t>
            </a:r>
            <a:r>
              <a:rPr lang="de-DE" altLang="de-DE" dirty="0">
                <a:solidFill>
                  <a:schemeClr val="bg1"/>
                </a:solidFill>
              </a:rPr>
              <a:t>ist für Follower*innen christlicher </a:t>
            </a:r>
            <a:r>
              <a:rPr lang="de-DE" altLang="de-DE" dirty="0" err="1">
                <a:solidFill>
                  <a:schemeClr val="bg1"/>
                </a:solidFill>
              </a:rPr>
              <a:t>Sinnfluencer</a:t>
            </a:r>
            <a:r>
              <a:rPr lang="de-DE" altLang="de-DE" dirty="0">
                <a:solidFill>
                  <a:schemeClr val="bg1"/>
                </a:solidFill>
              </a:rPr>
              <a:t>*innen zentral (</a:t>
            </a:r>
            <a:r>
              <a:rPr lang="de-DE" altLang="de-DE" dirty="0" err="1">
                <a:solidFill>
                  <a:schemeClr val="bg1"/>
                </a:solidFill>
              </a:rPr>
              <a:t>Hörsch</a:t>
            </a:r>
            <a:r>
              <a:rPr lang="de-DE" altLang="de-DE" dirty="0">
                <a:solidFill>
                  <a:schemeClr val="bg1"/>
                </a:solidFill>
              </a:rPr>
              <a:t> 2022)</a:t>
            </a:r>
          </a:p>
        </p:txBody>
      </p:sp>
    </p:spTree>
    <p:extLst>
      <p:ext uri="{BB962C8B-B14F-4D97-AF65-F5344CB8AC3E}">
        <p14:creationId xmlns:p14="http://schemas.microsoft.com/office/powerpoint/2010/main" val="1157540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Eliza – ein „</a:t>
            </a:r>
            <a:r>
              <a:rPr lang="de-DE" dirty="0" err="1" smtClean="0"/>
              <a:t>Chatbot</a:t>
            </a:r>
            <a:r>
              <a:rPr lang="de-DE" dirty="0" smtClean="0"/>
              <a:t>“ der 1960er Jahre</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997" y="1219955"/>
            <a:ext cx="6959413" cy="4899858"/>
          </a:xfrm>
        </p:spPr>
      </p:pic>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a:t>
            </a:fld>
            <a:endParaRPr lang="de-DE" altLang="de-DE"/>
          </a:p>
        </p:txBody>
      </p:sp>
      <p:sp>
        <p:nvSpPr>
          <p:cNvPr id="3" name="Textfeld 2"/>
          <p:cNvSpPr txBox="1"/>
          <p:nvPr/>
        </p:nvSpPr>
        <p:spPr>
          <a:xfrm>
            <a:off x="4702963" y="6124506"/>
            <a:ext cx="3420380" cy="276999"/>
          </a:xfrm>
          <a:prstGeom prst="rect">
            <a:avLst/>
          </a:prstGeom>
          <a:noFill/>
        </p:spPr>
        <p:txBody>
          <a:bodyPr wrap="square" rtlCol="0">
            <a:spAutoFit/>
          </a:bodyPr>
          <a:lstStyle/>
          <a:p>
            <a:r>
              <a:rPr lang="de-DE" sz="1200" dirty="0"/>
              <a:t>https://de.wikipedia.org/wiki/ELIZA</a:t>
            </a:r>
          </a:p>
        </p:txBody>
      </p:sp>
    </p:spTree>
    <p:extLst>
      <p:ext uri="{BB962C8B-B14F-4D97-AF65-F5344CB8AC3E}">
        <p14:creationId xmlns:p14="http://schemas.microsoft.com/office/powerpoint/2010/main" val="2556719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Spiritual Care in sozialen Medien </a:t>
            </a:r>
            <a:endParaRPr lang="de-DE" dirty="0"/>
          </a:p>
        </p:txBody>
      </p:sp>
      <p:sp>
        <p:nvSpPr>
          <p:cNvPr id="3" name="Inhaltsplatzhalter 2"/>
          <p:cNvSpPr>
            <a:spLocks noGrp="1"/>
          </p:cNvSpPr>
          <p:nvPr>
            <p:ph idx="1"/>
          </p:nvPr>
        </p:nvSpPr>
        <p:spPr/>
        <p:txBody>
          <a:bodyPr/>
          <a:lstStyle/>
          <a:p>
            <a:pPr algn="ctr"/>
            <a:r>
              <a:rPr lang="de-DE" dirty="0" smtClean="0"/>
              <a:t>„Geht </a:t>
            </a:r>
            <a:r>
              <a:rPr lang="de-DE" dirty="0"/>
              <a:t>schon auch immer wieder um Gottesbild, um das Verständnis von Mann und Frau oder auch um das Bild, um das Rollenverständnis von Pfarrern und Pfarrerinnen. Und-. Absolut. Also das ist schon auch immer wieder Thema. Ja. Und auch-. Also wie kann ich Glauben, Glaube leben? Und wie gehe ich auch mit so Krisenerfahrungen an-. Also um, wenn mein Glaube dadurch erschüttert wird? Ja</a:t>
            </a:r>
            <a:r>
              <a:rPr lang="de-DE" dirty="0" smtClean="0"/>
              <a:t>.“ (TR230766</a:t>
            </a:r>
            <a:r>
              <a:rPr lang="de-DE" dirty="0"/>
              <a:t>: 15)</a:t>
            </a:r>
          </a:p>
          <a:p>
            <a:r>
              <a:rPr lang="de-DE" dirty="0"/>
              <a:t/>
            </a:r>
            <a:br>
              <a:rPr lang="de-DE" dirty="0"/>
            </a:br>
            <a:endParaRPr lang="de-DE" dirty="0"/>
          </a:p>
          <a:p>
            <a:r>
              <a:rPr lang="de-DE" dirty="0"/>
              <a:t/>
            </a:r>
            <a:br>
              <a:rPr lang="de-DE" dirty="0"/>
            </a:br>
            <a:endParaRPr lang="de-DE" dirty="0"/>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30</a:t>
            </a:fld>
            <a:endParaRPr lang="de-DE" altLang="de-DE"/>
          </a:p>
        </p:txBody>
      </p:sp>
      <p:pic>
        <p:nvPicPr>
          <p:cNvPr id="6146" name="Picture 2" descr="Evangelikal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628" b="10038"/>
          <a:stretch/>
        </p:blipFill>
        <p:spPr bwMode="auto">
          <a:xfrm>
            <a:off x="2808213" y="4212196"/>
            <a:ext cx="3299912" cy="154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63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Seelsorge und Spiritual Care digital</a:t>
            </a:r>
            <a:endParaRPr lang="de-DE" dirty="0"/>
          </a:p>
        </p:txBody>
      </p:sp>
      <p:sp>
        <p:nvSpPr>
          <p:cNvPr id="3" name="Inhaltsplatzhalter 2"/>
          <p:cNvSpPr>
            <a:spLocks noGrp="1"/>
          </p:cNvSpPr>
          <p:nvPr>
            <p:ph idx="1"/>
          </p:nvPr>
        </p:nvSpPr>
        <p:spPr/>
        <p:txBody>
          <a:bodyPr/>
          <a:lstStyle/>
          <a:p>
            <a:endParaRPr lang="de-DE" dirty="0" smtClean="0"/>
          </a:p>
          <a:p>
            <a:endParaRPr lang="de-DE" dirty="0"/>
          </a:p>
          <a:p>
            <a:r>
              <a:rPr lang="de-DE" b="1" dirty="0" smtClean="0"/>
              <a:t>Was kennzeichnet reflektierte, theologisch verantwortliche Seelsorge / Spiritual Care? </a:t>
            </a:r>
          </a:p>
          <a:p>
            <a:endParaRPr lang="de-DE" dirty="0"/>
          </a:p>
          <a:p>
            <a:pPr marL="285750" indent="-285750">
              <a:buFontTx/>
              <a:buChar char="-"/>
            </a:pPr>
            <a:r>
              <a:rPr lang="de-DE" dirty="0" smtClean="0"/>
              <a:t>Religion wird als lebensdienlich oder belastend erfahren</a:t>
            </a:r>
          </a:p>
          <a:p>
            <a:pPr marL="285750" indent="-285750">
              <a:buFontTx/>
              <a:buChar char="-"/>
            </a:pPr>
            <a:r>
              <a:rPr lang="de-DE" dirty="0" smtClean="0"/>
              <a:t>Raum für Ambivalenzen (z.B. Gefühle und Religion) </a:t>
            </a:r>
          </a:p>
          <a:p>
            <a:pPr marL="285750" indent="-285750">
              <a:buFontTx/>
              <a:buChar char="-"/>
            </a:pPr>
            <a:r>
              <a:rPr lang="de-DE" dirty="0" smtClean="0"/>
              <a:t>Anthropologie: Vulnerabilität und </a:t>
            </a:r>
            <a:r>
              <a:rPr lang="de-DE" dirty="0" err="1" smtClean="0"/>
              <a:t>Fragmentarität</a:t>
            </a:r>
            <a:endParaRPr lang="de-DE" dirty="0" smtClean="0"/>
          </a:p>
          <a:p>
            <a:pPr marL="285750" indent="-285750">
              <a:buFontTx/>
              <a:buChar char="-"/>
            </a:pPr>
            <a:r>
              <a:rPr lang="de-DE" dirty="0" smtClean="0"/>
              <a:t>Bedeutungsoffenheit und Pluralität für eigene Sinnsuche und religiöse Meinungsbildung</a:t>
            </a:r>
          </a:p>
          <a:p>
            <a:pPr marL="285750" indent="-285750">
              <a:buFontTx/>
              <a:buChar char="-"/>
            </a:pPr>
            <a:endParaRPr lang="de-DE" dirty="0" smtClean="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31</a:t>
            </a:fld>
            <a:endParaRPr lang="de-DE" altLang="de-DE"/>
          </a:p>
        </p:txBody>
      </p:sp>
    </p:spTree>
    <p:extLst>
      <p:ext uri="{BB962C8B-B14F-4D97-AF65-F5344CB8AC3E}">
        <p14:creationId xmlns:p14="http://schemas.microsoft.com/office/powerpoint/2010/main" val="62736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Desiderate und offene Fragen </a:t>
            </a:r>
            <a:endParaRPr lang="de-DE" dirty="0"/>
          </a:p>
        </p:txBody>
      </p:sp>
      <p:sp>
        <p:nvSpPr>
          <p:cNvPr id="4" name="Fußzeilenplatzhalter 3"/>
          <p:cNvSpPr>
            <a:spLocks noGrp="1"/>
          </p:cNvSpPr>
          <p:nvPr>
            <p:ph type="ftr" sz="quarter" idx="11"/>
          </p:nvPr>
        </p:nvSpPr>
        <p:spPr/>
        <p:txBody>
          <a:bodyPr/>
          <a:lstStyle/>
          <a:p>
            <a:pPr>
              <a:defRPr/>
            </a:pPr>
            <a:endParaRPr lang="de-DE" altLang="de-DE"/>
          </a:p>
        </p:txBody>
      </p:sp>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32</a:t>
            </a:fld>
            <a:endParaRPr lang="de-DE" altLang="de-DE"/>
          </a:p>
        </p:txBody>
      </p:sp>
      <p:pic>
        <p:nvPicPr>
          <p:cNvPr id="7170" name="Picture 2" descr="Drei Erfolgsfaktoren im Umgang mit der Digitalisierung : crearium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2339987"/>
            <a:ext cx="604867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3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e-DE" altLang="de-DE" dirty="0" smtClean="0">
                <a:latin typeface="Arial" panose="020B0604020202020204" pitchFamily="34" charset="0"/>
              </a:rPr>
              <a:t>1. Geschützte und öffentliche Räume </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040088795"/>
              </p:ext>
            </p:extLst>
          </p:nvPr>
        </p:nvGraphicFramePr>
        <p:xfrm>
          <a:off x="215900" y="1763713"/>
          <a:ext cx="8207375" cy="349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2" name="Foliennummernplatzhalter 3"/>
          <p:cNvSpPr>
            <a:spLocks noGrp="1"/>
          </p:cNvSpPr>
          <p:nvPr>
            <p:ph type="sldNum" sz="quarter" idx="10"/>
          </p:nvPr>
        </p:nvSpPr>
        <p:spPr>
          <a:noFill/>
        </p:spPr>
        <p:txBody>
          <a:bodyPr/>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Tx/>
              <a:buNone/>
            </a:pPr>
            <a:fld id="{84C2F203-D111-4F17-BF05-C3D08CBB6521}" type="slidenum">
              <a:rPr lang="de-DE" altLang="de-DE" smtClean="0"/>
              <a:pPr>
                <a:lnSpc>
                  <a:spcPct val="100000"/>
                </a:lnSpc>
                <a:buFontTx/>
                <a:buNone/>
              </a:pPr>
              <a:t>33</a:t>
            </a:fld>
            <a:endParaRPr lang="de-DE" altLang="de-DE" smtClean="0"/>
          </a:p>
        </p:txBody>
      </p:sp>
      <p:sp>
        <p:nvSpPr>
          <p:cNvPr id="32773" name="Textfeld 6"/>
          <p:cNvSpPr txBox="1">
            <a:spLocks noChangeArrowheads="1"/>
          </p:cNvSpPr>
          <p:nvPr/>
        </p:nvSpPr>
        <p:spPr bwMode="auto">
          <a:xfrm>
            <a:off x="5868987" y="2106540"/>
            <a:ext cx="2878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500">
                <a:solidFill>
                  <a:schemeClr val="tx1"/>
                </a:solidFill>
                <a:latin typeface="Arial" panose="020B0604020202020204" pitchFamily="34" charset="0"/>
                <a:cs typeface="Arial" panose="020B0604020202020204" pitchFamily="34" charset="0"/>
              </a:defRPr>
            </a:lvl1pPr>
            <a:lvl2pPr marL="742950" indent="-285750">
              <a:defRPr sz="1500">
                <a:solidFill>
                  <a:schemeClr val="tx1"/>
                </a:solidFill>
                <a:latin typeface="Arial" panose="020B0604020202020204" pitchFamily="34" charset="0"/>
                <a:cs typeface="Arial" panose="020B0604020202020204" pitchFamily="34" charset="0"/>
              </a:defRPr>
            </a:lvl2pPr>
            <a:lvl3pPr marL="1143000" indent="-228600">
              <a:defRPr sz="1500">
                <a:solidFill>
                  <a:schemeClr val="tx1"/>
                </a:solidFill>
                <a:latin typeface="Arial" panose="020B0604020202020204" pitchFamily="34" charset="0"/>
                <a:cs typeface="Arial" panose="020B0604020202020204" pitchFamily="34" charset="0"/>
              </a:defRPr>
            </a:lvl3pPr>
            <a:lvl4pPr marL="1600200" indent="-228600">
              <a:defRPr sz="1500">
                <a:solidFill>
                  <a:schemeClr val="tx1"/>
                </a:solidFill>
                <a:latin typeface="Arial" panose="020B0604020202020204" pitchFamily="34" charset="0"/>
                <a:cs typeface="Arial" panose="020B0604020202020204" pitchFamily="34" charset="0"/>
              </a:defRPr>
            </a:lvl4pPr>
            <a:lvl5pPr marL="2057400" indent="-22860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de-DE" altLang="de-DE" sz="1400" dirty="0" err="1" smtClean="0"/>
              <a:t>Niederschwelligkeit</a:t>
            </a:r>
            <a:endParaRPr lang="de-DE" altLang="de-DE" sz="1400" dirty="0" smtClean="0"/>
          </a:p>
          <a:p>
            <a:pPr>
              <a:buFont typeface="Arial" panose="020B0604020202020204" pitchFamily="34" charset="0"/>
              <a:buChar char="•"/>
            </a:pPr>
            <a:r>
              <a:rPr lang="de-DE" altLang="de-DE" sz="1400" dirty="0" smtClean="0"/>
              <a:t>Räumliche Entgrenzung </a:t>
            </a:r>
            <a:endParaRPr lang="de-DE" altLang="de-DE" sz="1400" dirty="0"/>
          </a:p>
          <a:p>
            <a:pPr>
              <a:buFont typeface="Arial" panose="020B0604020202020204" pitchFamily="34" charset="0"/>
              <a:buChar char="•"/>
            </a:pPr>
            <a:r>
              <a:rPr lang="de-DE" altLang="de-DE" sz="1400" dirty="0" smtClean="0"/>
              <a:t>Gemeinschaftsbildung </a:t>
            </a:r>
            <a:endParaRPr lang="de-DE" altLang="de-DE" sz="1400" dirty="0"/>
          </a:p>
          <a:p>
            <a:pPr>
              <a:buFont typeface="Arial" panose="020B0604020202020204" pitchFamily="34" charset="0"/>
              <a:buChar char="•"/>
            </a:pPr>
            <a:r>
              <a:rPr lang="de-DE" altLang="de-DE" sz="1400" dirty="0" err="1" smtClean="0"/>
              <a:t>Visualität</a:t>
            </a:r>
            <a:r>
              <a:rPr lang="de-DE" altLang="de-DE" sz="1400" dirty="0"/>
              <a:t>, </a:t>
            </a:r>
            <a:r>
              <a:rPr lang="de-DE" altLang="de-DE" sz="1400" dirty="0" smtClean="0"/>
              <a:t>Emotionalität</a:t>
            </a:r>
          </a:p>
          <a:p>
            <a:pPr>
              <a:buFont typeface="Arial" panose="020B0604020202020204" pitchFamily="34" charset="0"/>
              <a:buChar char="•"/>
            </a:pPr>
            <a:r>
              <a:rPr lang="de-DE" altLang="de-DE" sz="1400" dirty="0"/>
              <a:t>Alltagsbezug</a:t>
            </a:r>
          </a:p>
          <a:p>
            <a:pPr>
              <a:buFont typeface="Arial" panose="020B0604020202020204" pitchFamily="34" charset="0"/>
              <a:buChar char="•"/>
            </a:pPr>
            <a:r>
              <a:rPr lang="de-DE" altLang="de-DE" sz="1400" dirty="0" smtClean="0"/>
              <a:t>Prävention und Information </a:t>
            </a:r>
          </a:p>
        </p:txBody>
      </p:sp>
      <p:sp>
        <p:nvSpPr>
          <p:cNvPr id="12" name="Textfeld 9"/>
          <p:cNvSpPr txBox="1">
            <a:spLocks noChangeArrowheads="1"/>
          </p:cNvSpPr>
          <p:nvPr/>
        </p:nvSpPr>
        <p:spPr bwMode="auto">
          <a:xfrm>
            <a:off x="35905" y="2106540"/>
            <a:ext cx="29163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500">
                <a:solidFill>
                  <a:schemeClr val="tx1"/>
                </a:solidFill>
                <a:latin typeface="Arial" panose="020B0604020202020204" pitchFamily="34" charset="0"/>
                <a:cs typeface="Arial" panose="020B0604020202020204" pitchFamily="34" charset="0"/>
              </a:defRPr>
            </a:lvl1pPr>
            <a:lvl2pPr marL="742950" indent="-285750">
              <a:defRPr sz="1500">
                <a:solidFill>
                  <a:schemeClr val="tx1"/>
                </a:solidFill>
                <a:latin typeface="Arial" panose="020B0604020202020204" pitchFamily="34" charset="0"/>
                <a:cs typeface="Arial" panose="020B0604020202020204" pitchFamily="34" charset="0"/>
              </a:defRPr>
            </a:lvl2pPr>
            <a:lvl3pPr marL="1143000" indent="-228600">
              <a:defRPr sz="1500">
                <a:solidFill>
                  <a:schemeClr val="tx1"/>
                </a:solidFill>
                <a:latin typeface="Arial" panose="020B0604020202020204" pitchFamily="34" charset="0"/>
                <a:cs typeface="Arial" panose="020B0604020202020204" pitchFamily="34" charset="0"/>
              </a:defRPr>
            </a:lvl3pPr>
            <a:lvl4pPr marL="1600200" indent="-228600">
              <a:defRPr sz="1500">
                <a:solidFill>
                  <a:schemeClr val="tx1"/>
                </a:solidFill>
                <a:latin typeface="Arial" panose="020B0604020202020204" pitchFamily="34" charset="0"/>
                <a:cs typeface="Arial" panose="020B0604020202020204" pitchFamily="34" charset="0"/>
              </a:defRPr>
            </a:lvl4pPr>
            <a:lvl5pPr marL="2057400" indent="-22860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de-DE" altLang="de-DE" sz="1400" dirty="0" smtClean="0"/>
              <a:t>Kontakt </a:t>
            </a:r>
            <a:r>
              <a:rPr lang="de-DE" altLang="de-DE" sz="1400" dirty="0"/>
              <a:t>auf Nachfrage </a:t>
            </a:r>
            <a:endParaRPr lang="de-DE" altLang="de-DE" sz="1400" dirty="0" smtClean="0"/>
          </a:p>
          <a:p>
            <a:pPr>
              <a:buFont typeface="Arial" panose="020B0604020202020204" pitchFamily="34" charset="0"/>
              <a:buChar char="•"/>
            </a:pPr>
            <a:r>
              <a:rPr lang="de-DE" altLang="de-DE" sz="1400" dirty="0"/>
              <a:t>Räumliche Entgrenzung </a:t>
            </a:r>
            <a:endParaRPr lang="de-DE" altLang="de-DE" sz="1400" dirty="0" smtClean="0"/>
          </a:p>
          <a:p>
            <a:pPr>
              <a:buFont typeface="Arial" panose="020B0604020202020204" pitchFamily="34" charset="0"/>
              <a:buChar char="•"/>
            </a:pPr>
            <a:r>
              <a:rPr lang="de-DE" altLang="de-DE" sz="1400" dirty="0" smtClean="0"/>
              <a:t>Anonymität möglich</a:t>
            </a:r>
            <a:endParaRPr lang="de-DE" altLang="de-DE" sz="1400" dirty="0"/>
          </a:p>
          <a:p>
            <a:pPr>
              <a:buFont typeface="Arial" panose="020B0604020202020204" pitchFamily="34" charset="0"/>
              <a:buChar char="•"/>
            </a:pPr>
            <a:r>
              <a:rPr lang="de-DE" altLang="de-DE" sz="1400" dirty="0"/>
              <a:t>Seelsorgegeheimnis</a:t>
            </a:r>
          </a:p>
          <a:p>
            <a:pPr>
              <a:buFont typeface="Arial" panose="020B0604020202020204" pitchFamily="34" charset="0"/>
              <a:buChar char="•"/>
            </a:pPr>
            <a:r>
              <a:rPr lang="de-DE" altLang="de-DE" sz="1400" dirty="0" smtClean="0"/>
              <a:t>Akute Krisen, z.B. Suizidalität </a:t>
            </a:r>
            <a:endParaRPr lang="de-DE" altLang="de-DE" sz="1400" dirty="0"/>
          </a:p>
        </p:txBody>
      </p:sp>
    </p:spTree>
    <p:extLst>
      <p:ext uri="{BB962C8B-B14F-4D97-AF65-F5344CB8AC3E}">
        <p14:creationId xmlns:p14="http://schemas.microsoft.com/office/powerpoint/2010/main" val="2374880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Seelsorgegeheimnis und Datenschutz </a:t>
            </a:r>
            <a:endParaRPr lang="de-DE" dirty="0"/>
          </a:p>
        </p:txBody>
      </p:sp>
      <p:sp>
        <p:nvSpPr>
          <p:cNvPr id="3" name="Inhaltsplatzhalter 2"/>
          <p:cNvSpPr>
            <a:spLocks noGrp="1"/>
          </p:cNvSpPr>
          <p:nvPr>
            <p:ph idx="1"/>
          </p:nvPr>
        </p:nvSpPr>
        <p:spPr>
          <a:xfrm>
            <a:off x="215900" y="1763713"/>
            <a:ext cx="3240385" cy="3492500"/>
          </a:xfrm>
        </p:spPr>
        <p:txBody>
          <a:bodyPr/>
          <a:lstStyle/>
          <a:p>
            <a:r>
              <a:rPr lang="de-DE" dirty="0" smtClean="0"/>
              <a:t>Höchstes Gut der Seelsorge: </a:t>
            </a:r>
          </a:p>
          <a:p>
            <a:r>
              <a:rPr lang="de-DE" dirty="0" smtClean="0"/>
              <a:t>Vertrauen, Schutz, Sicherheit</a:t>
            </a:r>
          </a:p>
          <a:p>
            <a:endParaRPr lang="de-DE" dirty="0"/>
          </a:p>
          <a:p>
            <a:r>
              <a:rPr lang="de-DE" dirty="0" smtClean="0"/>
              <a:t>Seelsorgegeheimnis und Verschwiegenheit als Voraussetzung für Vertrauen </a:t>
            </a:r>
          </a:p>
          <a:p>
            <a:endParaRPr lang="de-DE" dirty="0"/>
          </a:p>
          <a:p>
            <a:r>
              <a:rPr lang="de-DE" dirty="0" smtClean="0"/>
              <a:t>Geschützte Plattformen gewähren Datenschutz: Telefonseelsorge, Beratungsangebote</a:t>
            </a:r>
          </a:p>
          <a:p>
            <a:endParaRPr lang="de-DE" dirty="0"/>
          </a:p>
          <a:p>
            <a:r>
              <a:rPr lang="de-DE" dirty="0" smtClean="0"/>
              <a:t>Soziale Medien: ? </a:t>
            </a:r>
          </a:p>
          <a:p>
            <a:r>
              <a:rPr lang="de-DE" dirty="0" smtClean="0"/>
              <a:t>(bes. private Nachrichten) </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34</a:t>
            </a:fld>
            <a:endParaRPr lang="de-DE" altLang="de-DE"/>
          </a:p>
        </p:txBody>
      </p:sp>
      <p:pic>
        <p:nvPicPr>
          <p:cNvPr id="5122" name="Picture 2" descr="Datenschutz-Grundverordnung stellt Startups vor Probleme | CONSULTING.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173" y="1907939"/>
            <a:ext cx="4859102" cy="299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585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3. Technisierung und </a:t>
            </a:r>
            <a:r>
              <a:rPr lang="de-DE" dirty="0" err="1" smtClean="0"/>
              <a:t>Algorhythmisierung</a:t>
            </a:r>
            <a:r>
              <a:rPr lang="de-DE" dirty="0" smtClean="0"/>
              <a:t> </a:t>
            </a:r>
            <a:endParaRPr lang="de-DE" dirty="0"/>
          </a:p>
        </p:txBody>
      </p:sp>
      <p:sp>
        <p:nvSpPr>
          <p:cNvPr id="3" name="Inhaltsplatzhalter 2"/>
          <p:cNvSpPr>
            <a:spLocks noGrp="1"/>
          </p:cNvSpPr>
          <p:nvPr>
            <p:ph idx="1"/>
          </p:nvPr>
        </p:nvSpPr>
        <p:spPr/>
        <p:txBody>
          <a:bodyPr/>
          <a:lstStyle/>
          <a:p>
            <a:r>
              <a:rPr lang="de-DE" dirty="0" smtClean="0"/>
              <a:t>Datenströme entscheiden über Relevanzen</a:t>
            </a:r>
          </a:p>
          <a:p>
            <a:endParaRPr lang="de-DE" dirty="0"/>
          </a:p>
          <a:p>
            <a:r>
              <a:rPr lang="de-DE" dirty="0" smtClean="0"/>
              <a:t>Vermarktung und Präsenz im Digitalen auch für Seelsorge / Spiritual Care </a:t>
            </a:r>
          </a:p>
          <a:p>
            <a:endParaRPr lang="de-DE" dirty="0"/>
          </a:p>
          <a:p>
            <a:r>
              <a:rPr lang="de-DE" dirty="0" smtClean="0"/>
              <a:t>Abhängigkeit von Konsumgewohnheiten und Mehrheitsentscheidungen</a:t>
            </a:r>
          </a:p>
          <a:p>
            <a:r>
              <a:rPr lang="de-DE" dirty="0" smtClean="0"/>
              <a:t>Extreme bekommen mehr Aufmerksamkeit</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35</a:t>
            </a:fld>
            <a:endParaRPr lang="de-DE" altLang="de-DE"/>
          </a:p>
        </p:txBody>
      </p:sp>
      <p:pic>
        <p:nvPicPr>
          <p:cNvPr id="4098" name="Picture 2" descr="Bildergebnis für algorithm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121" y="3732029"/>
            <a:ext cx="4723336" cy="254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894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Selbstsorge und Spiritual Care </a:t>
            </a:r>
            <a:endParaRPr lang="de-DE" dirty="0"/>
          </a:p>
        </p:txBody>
      </p:sp>
      <p:sp>
        <p:nvSpPr>
          <p:cNvPr id="3" name="Inhaltsplatzhalter 2"/>
          <p:cNvSpPr>
            <a:spLocks noGrp="1"/>
          </p:cNvSpPr>
          <p:nvPr>
            <p:ph idx="1"/>
          </p:nvPr>
        </p:nvSpPr>
        <p:spPr/>
        <p:txBody>
          <a:bodyPr/>
          <a:lstStyle/>
          <a:p>
            <a:r>
              <a:rPr lang="de-DE" dirty="0" smtClean="0"/>
              <a:t>Menschen sorgen für sich selbst, spirituell und digital – das ist auch gut so! </a:t>
            </a:r>
          </a:p>
          <a:p>
            <a:endParaRPr lang="de-DE" dirty="0"/>
          </a:p>
          <a:p>
            <a:r>
              <a:rPr lang="de-DE" dirty="0" smtClean="0"/>
              <a:t>Pflege von Spiritualität z.B. durch Apps</a:t>
            </a:r>
          </a:p>
          <a:p>
            <a:endParaRPr lang="de-DE" dirty="0"/>
          </a:p>
          <a:p>
            <a:r>
              <a:rPr lang="de-DE" dirty="0" smtClean="0"/>
              <a:t>Gefahr der Selbstoptimierung</a:t>
            </a:r>
          </a:p>
          <a:p>
            <a:endParaRPr lang="de-DE" dirty="0"/>
          </a:p>
          <a:p>
            <a:r>
              <a:rPr lang="de-DE" dirty="0" smtClean="0"/>
              <a:t>Spiritual Care bei Krisen oder</a:t>
            </a:r>
            <a:br>
              <a:rPr lang="de-DE" dirty="0" smtClean="0"/>
            </a:br>
            <a:r>
              <a:rPr lang="de-DE" dirty="0" smtClean="0"/>
              <a:t>Lebensproblemen </a:t>
            </a:r>
          </a:p>
          <a:p>
            <a:pPr marL="285750" indent="-285750">
              <a:buFont typeface="Wingdings" panose="05000000000000000000" pitchFamily="2" charset="2"/>
              <a:buChar char="à"/>
            </a:pPr>
            <a:r>
              <a:rPr lang="de-DE" dirty="0" smtClean="0">
                <a:sym typeface="Wingdings" panose="05000000000000000000" pitchFamily="2" charset="2"/>
              </a:rPr>
              <a:t>Grenzen der Selbstsorge </a:t>
            </a:r>
          </a:p>
          <a:p>
            <a:pPr marL="285750" indent="-285750">
              <a:buFont typeface="Wingdings" panose="05000000000000000000" pitchFamily="2" charset="2"/>
              <a:buChar char="à"/>
            </a:pPr>
            <a:endParaRPr lang="de-DE" dirty="0">
              <a:sym typeface="Wingdings" panose="05000000000000000000" pitchFamily="2" charset="2"/>
            </a:endParaRPr>
          </a:p>
          <a:p>
            <a:r>
              <a:rPr lang="de-DE" dirty="0" smtClean="0">
                <a:sym typeface="Wingdings" panose="05000000000000000000" pitchFamily="2" charset="2"/>
              </a:rPr>
              <a:t>Menschliche Begleitung ist dann </a:t>
            </a:r>
            <a:br>
              <a:rPr lang="de-DE" dirty="0" smtClean="0">
                <a:sym typeface="Wingdings" panose="05000000000000000000" pitchFamily="2" charset="2"/>
              </a:rPr>
            </a:br>
            <a:r>
              <a:rPr lang="de-DE" dirty="0" smtClean="0">
                <a:sym typeface="Wingdings" panose="05000000000000000000" pitchFamily="2" charset="2"/>
              </a:rPr>
              <a:t>sinnvoll (z.B. bei spirituellen Krisen)</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36</a:t>
            </a:fld>
            <a:endParaRPr lang="de-DE" altLang="de-DE"/>
          </a:p>
        </p:txBody>
      </p:sp>
      <p:pic>
        <p:nvPicPr>
          <p:cNvPr id="2050" name="Picture 2" descr="Bildergebnis für meditations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261" y="2808039"/>
            <a:ext cx="4421918" cy="331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051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5</a:t>
            </a:r>
            <a:r>
              <a:rPr lang="de-DE" dirty="0" smtClean="0"/>
              <a:t>. Leibliche Präsenz: unverzichtbar?</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37</a:t>
            </a:fld>
            <a:endParaRPr lang="de-DE" altLang="de-DE"/>
          </a:p>
        </p:txBody>
      </p:sp>
      <p:graphicFrame>
        <p:nvGraphicFramePr>
          <p:cNvPr id="5" name="Diagramm 4"/>
          <p:cNvGraphicFramePr/>
          <p:nvPr>
            <p:extLst>
              <p:ext uri="{D42A27DB-BD31-4B8C-83A1-F6EECF244321}">
                <p14:modId xmlns:p14="http://schemas.microsoft.com/office/powerpoint/2010/main" val="608189652"/>
              </p:ext>
            </p:extLst>
          </p:nvPr>
        </p:nvGraphicFramePr>
        <p:xfrm>
          <a:off x="1260041" y="1727919"/>
          <a:ext cx="6141167"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p:cNvSpPr txBox="1"/>
          <p:nvPr/>
        </p:nvSpPr>
        <p:spPr>
          <a:xfrm>
            <a:off x="2160141" y="5688359"/>
            <a:ext cx="6012668" cy="430887"/>
          </a:xfrm>
          <a:prstGeom prst="rect">
            <a:avLst/>
          </a:prstGeom>
          <a:noFill/>
        </p:spPr>
        <p:txBody>
          <a:bodyPr wrap="square" rtlCol="0">
            <a:spAutoFit/>
          </a:bodyPr>
          <a:lstStyle/>
          <a:p>
            <a:r>
              <a:rPr lang="de-DE" sz="1100" dirty="0" smtClean="0"/>
              <a:t>Quelle: </a:t>
            </a:r>
            <a:r>
              <a:rPr lang="de-DE" sz="1100" dirty="0">
                <a:latin typeface="Segoe UI" panose="020B0502040204020203" pitchFamily="34" charset="0"/>
              </a:rPr>
              <a:t>Haußmann, Annette: Präsent bleiben. Mediennutzung in der Seelsorge während der COVID-19-Pandemie, in: Spiritual Care (2023), </a:t>
            </a:r>
            <a:r>
              <a:rPr lang="de-DE" sz="1100" dirty="0" smtClean="0">
                <a:latin typeface="Segoe UI" panose="020B0502040204020203" pitchFamily="34" charset="0"/>
              </a:rPr>
              <a:t>im </a:t>
            </a:r>
            <a:r>
              <a:rPr lang="de-DE" sz="1100" dirty="0">
                <a:latin typeface="Segoe UI" panose="020B0502040204020203" pitchFamily="34" charset="0"/>
              </a:rPr>
              <a:t>Druck.</a:t>
            </a:r>
            <a:r>
              <a:rPr lang="de-DE" sz="1100" dirty="0" smtClean="0"/>
              <a:t> </a:t>
            </a:r>
            <a:endParaRPr lang="de-DE" sz="1050" dirty="0"/>
          </a:p>
        </p:txBody>
      </p:sp>
    </p:spTree>
    <p:extLst>
      <p:ext uri="{BB962C8B-B14F-4D97-AF65-F5344CB8AC3E}">
        <p14:creationId xmlns:p14="http://schemas.microsoft.com/office/powerpoint/2010/main" val="292301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5</a:t>
            </a:r>
            <a:r>
              <a:rPr lang="de-DE" dirty="0" smtClean="0"/>
              <a:t>. Präsenz digital und leiblich</a:t>
            </a:r>
            <a:endParaRPr lang="de-DE" dirty="0"/>
          </a:p>
        </p:txBody>
      </p:sp>
      <p:sp>
        <p:nvSpPr>
          <p:cNvPr id="3" name="Inhaltsplatzhalter 2"/>
          <p:cNvSpPr>
            <a:spLocks noGrp="1"/>
          </p:cNvSpPr>
          <p:nvPr>
            <p:ph idx="1"/>
          </p:nvPr>
        </p:nvSpPr>
        <p:spPr/>
        <p:txBody>
          <a:bodyPr/>
          <a:lstStyle/>
          <a:p>
            <a:endParaRPr lang="de-DE" dirty="0"/>
          </a:p>
          <a:p>
            <a:r>
              <a:rPr lang="de-DE" b="1" dirty="0" smtClean="0"/>
              <a:t>Leiblichkeit </a:t>
            </a:r>
            <a:r>
              <a:rPr lang="de-DE" b="1" dirty="0" smtClean="0"/>
              <a:t>und Körper: </a:t>
            </a:r>
            <a:r>
              <a:rPr lang="de-DE" dirty="0" smtClean="0"/>
              <a:t>Sterbebegleitung, Demenzielle Erkrankungen, Kinderseelsorge, …</a:t>
            </a:r>
          </a:p>
          <a:p>
            <a:endParaRPr lang="de-DE" dirty="0" smtClean="0"/>
          </a:p>
          <a:p>
            <a:r>
              <a:rPr lang="de-DE" b="1" dirty="0" smtClean="0"/>
              <a:t>Seelsorge leiblich </a:t>
            </a:r>
            <a:r>
              <a:rPr lang="de-DE" b="1" i="1" dirty="0" smtClean="0"/>
              <a:t>und</a:t>
            </a:r>
            <a:r>
              <a:rPr lang="de-DE" b="1" dirty="0" smtClean="0"/>
              <a:t> digital</a:t>
            </a:r>
            <a:r>
              <a:rPr lang="de-DE" dirty="0" smtClean="0"/>
              <a:t>: Komplementarität </a:t>
            </a:r>
            <a:r>
              <a:rPr lang="de-DE" dirty="0"/>
              <a:t>und Situationsspezifität </a:t>
            </a:r>
          </a:p>
          <a:p>
            <a:endParaRPr lang="de-DE" dirty="0" smtClean="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38</a:t>
            </a:fld>
            <a:endParaRPr lang="de-DE" altLang="de-DE"/>
          </a:p>
        </p:txBody>
      </p:sp>
      <p:pic>
        <p:nvPicPr>
          <p:cNvPr id="5" name="Picture 2" descr="helfen, helfende Hand, Hand halten, Anteilnahme, Hilfe, http://www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6185" y="4139165"/>
            <a:ext cx="3639241" cy="204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557677" y="5945545"/>
            <a:ext cx="1706920" cy="276999"/>
          </a:xfrm>
          <a:prstGeom prst="rect">
            <a:avLst/>
          </a:prstGeom>
          <a:noFill/>
        </p:spPr>
        <p:txBody>
          <a:bodyPr wrap="square" rtlCol="0">
            <a:spAutoFit/>
          </a:bodyPr>
          <a:lstStyle/>
          <a:p>
            <a:r>
              <a:rPr lang="de-DE" sz="1200" dirty="0" smtClean="0"/>
              <a:t>Quelle: nordkirche.de</a:t>
            </a:r>
            <a:endParaRPr lang="de-DE" sz="1200" dirty="0"/>
          </a:p>
        </p:txBody>
      </p:sp>
    </p:spTree>
    <p:extLst>
      <p:ext uri="{BB962C8B-B14F-4D97-AF65-F5344CB8AC3E}">
        <p14:creationId xmlns:p14="http://schemas.microsoft.com/office/powerpoint/2010/main" val="1608993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Fazit: Komplementarität und Flexibilität </a:t>
            </a:r>
            <a:endParaRPr lang="de-DE" dirty="0"/>
          </a:p>
        </p:txBody>
      </p:sp>
      <p:sp>
        <p:nvSpPr>
          <p:cNvPr id="3" name="Inhaltsplatzhalter 2"/>
          <p:cNvSpPr>
            <a:spLocks noGrp="1"/>
          </p:cNvSpPr>
          <p:nvPr>
            <p:ph idx="1"/>
          </p:nvPr>
        </p:nvSpPr>
        <p:spPr/>
        <p:txBody>
          <a:bodyPr/>
          <a:lstStyle/>
          <a:p>
            <a:r>
              <a:rPr lang="de-DE" dirty="0" smtClean="0"/>
              <a:t>Professionelle, strukturierte Angebote in Seelsorge und Spiritual Care: z.B. Telefonseelsorge (Chat, Mail) </a:t>
            </a:r>
          </a:p>
          <a:p>
            <a:pPr marL="285750" indent="-285750">
              <a:buFont typeface="Wingdings" panose="05000000000000000000" pitchFamily="2" charset="2"/>
              <a:buChar char="à"/>
            </a:pPr>
            <a:r>
              <a:rPr lang="de-DE" dirty="0" smtClean="0">
                <a:sym typeface="Wingdings" panose="05000000000000000000" pitchFamily="2" charset="2"/>
              </a:rPr>
              <a:t>Ergänzen lokale Angebote – besonders nützlich im ländlichen Raum</a:t>
            </a:r>
          </a:p>
          <a:p>
            <a:pPr marL="285750" indent="-285750">
              <a:buFont typeface="Wingdings" panose="05000000000000000000" pitchFamily="2" charset="2"/>
              <a:buChar char="à"/>
            </a:pPr>
            <a:r>
              <a:rPr lang="de-DE" dirty="0" smtClean="0">
                <a:sym typeface="Wingdings" panose="05000000000000000000" pitchFamily="2" charset="2"/>
              </a:rPr>
              <a:t>Rund um die Uhr erreichbar</a:t>
            </a:r>
          </a:p>
          <a:p>
            <a:pPr marL="285750" indent="-285750">
              <a:buFont typeface="Wingdings" panose="05000000000000000000" pitchFamily="2" charset="2"/>
              <a:buChar char="à"/>
            </a:pPr>
            <a:r>
              <a:rPr lang="de-DE" dirty="0" smtClean="0">
                <a:sym typeface="Wingdings" panose="05000000000000000000" pitchFamily="2" charset="2"/>
              </a:rPr>
              <a:t>Synchrone oder asynchrone Nutzung </a:t>
            </a:r>
          </a:p>
          <a:p>
            <a:pPr marL="285750" indent="-285750">
              <a:buFont typeface="Wingdings" panose="05000000000000000000" pitchFamily="2" charset="2"/>
              <a:buChar char="à"/>
            </a:pPr>
            <a:r>
              <a:rPr lang="de-DE" dirty="0" smtClean="0">
                <a:sym typeface="Wingdings" panose="05000000000000000000" pitchFamily="2" charset="2"/>
              </a:rPr>
              <a:t>Anonymität möglich </a:t>
            </a:r>
          </a:p>
          <a:p>
            <a:endParaRPr lang="de-DE" dirty="0"/>
          </a:p>
          <a:p>
            <a:r>
              <a:rPr lang="de-DE" dirty="0" err="1" smtClean="0"/>
              <a:t>Blended</a:t>
            </a:r>
            <a:r>
              <a:rPr lang="de-DE" dirty="0" smtClean="0"/>
              <a:t> </a:t>
            </a:r>
            <a:r>
              <a:rPr lang="de-DE" dirty="0" err="1" smtClean="0"/>
              <a:t>setting</a:t>
            </a:r>
            <a:r>
              <a:rPr lang="de-DE" dirty="0" smtClean="0"/>
              <a:t>: verschiedene mediale Formen ergänzen die leibliche Begegnung</a:t>
            </a:r>
          </a:p>
          <a:p>
            <a:pPr marL="285750" indent="-285750">
              <a:buFont typeface="Wingdings" panose="05000000000000000000" pitchFamily="2" charset="2"/>
              <a:buChar char="à"/>
            </a:pPr>
            <a:r>
              <a:rPr lang="de-DE" dirty="0" smtClean="0">
                <a:sym typeface="Wingdings" panose="05000000000000000000" pitchFamily="2" charset="2"/>
              </a:rPr>
              <a:t>Flexible Nutzung </a:t>
            </a:r>
          </a:p>
          <a:p>
            <a:pPr marL="285750" indent="-285750">
              <a:buFont typeface="Wingdings" panose="05000000000000000000" pitchFamily="2" charset="2"/>
              <a:buChar char="à"/>
            </a:pPr>
            <a:endParaRPr lang="de-DE" dirty="0">
              <a:sym typeface="Wingdings" panose="05000000000000000000" pitchFamily="2" charset="2"/>
            </a:endParaRPr>
          </a:p>
          <a:p>
            <a:r>
              <a:rPr lang="de-DE" dirty="0" smtClean="0">
                <a:sym typeface="Wingdings" panose="05000000000000000000" pitchFamily="2" charset="2"/>
              </a:rPr>
              <a:t>Apps: Selbsthilfe und Prävention (Meditations-Apps, Emotionstagebücher, </a:t>
            </a:r>
            <a:r>
              <a:rPr lang="de-DE" dirty="0" err="1" smtClean="0">
                <a:sym typeface="Wingdings" panose="05000000000000000000" pitchFamily="2" charset="2"/>
              </a:rPr>
              <a:t>KrisenKompass</a:t>
            </a:r>
            <a:r>
              <a:rPr lang="de-DE" dirty="0" smtClean="0">
                <a:sym typeface="Wingdings" panose="05000000000000000000" pitchFamily="2" charset="2"/>
              </a:rPr>
              <a:t>,…)</a:t>
            </a:r>
          </a:p>
          <a:p>
            <a:endParaRPr lang="de-DE" dirty="0">
              <a:sym typeface="Wingdings" panose="05000000000000000000" pitchFamily="2" charset="2"/>
            </a:endParaRPr>
          </a:p>
          <a:p>
            <a:pPr algn="ctr"/>
            <a:r>
              <a:rPr lang="de-DE" i="1" dirty="0" smtClean="0">
                <a:solidFill>
                  <a:srgbClr val="7030A0"/>
                </a:solidFill>
                <a:sym typeface="Wingdings" panose="05000000000000000000" pitchFamily="2" charset="2"/>
              </a:rPr>
              <a:t>Man muss nicht alles selbst machen!</a:t>
            </a:r>
            <a:endParaRPr lang="de-DE" i="1" dirty="0">
              <a:solidFill>
                <a:srgbClr val="7030A0"/>
              </a:solidFill>
            </a:endParaRP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39</a:t>
            </a:fld>
            <a:endParaRPr lang="de-DE" altLang="de-DE"/>
          </a:p>
        </p:txBody>
      </p:sp>
    </p:spTree>
    <p:extLst>
      <p:ext uri="{BB962C8B-B14F-4D97-AF65-F5344CB8AC3E}">
        <p14:creationId xmlns:p14="http://schemas.microsoft.com/office/powerpoint/2010/main" val="322757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Zukunftsvisionen </a:t>
            </a:r>
            <a:endParaRPr lang="de-DE" dirty="0"/>
          </a:p>
        </p:txBody>
      </p:sp>
      <p:sp>
        <p:nvSpPr>
          <p:cNvPr id="3" name="Inhaltsplatzhalter 2"/>
          <p:cNvSpPr>
            <a:spLocks noGrp="1"/>
          </p:cNvSpPr>
          <p:nvPr>
            <p:ph idx="1"/>
          </p:nvPr>
        </p:nvSpPr>
        <p:spPr/>
        <p:txBody>
          <a:bodyPr/>
          <a:lstStyle/>
          <a:p>
            <a:r>
              <a:rPr lang="en-US" dirty="0" smtClean="0"/>
              <a:t>… Hopefully </a:t>
            </a:r>
            <a:r>
              <a:rPr lang="en-US" dirty="0"/>
              <a:t>the augmentation of its knowledge will also be a direct consequence of its conversational experience. It is precisely the prospect </a:t>
            </a:r>
            <a:r>
              <a:rPr lang="en-US" dirty="0" smtClean="0"/>
              <a:t>that </a:t>
            </a:r>
            <a:r>
              <a:rPr lang="en-US" dirty="0"/>
              <a:t>such a program will converse with many people and learn something from each of them, which leads to the hope that </a:t>
            </a:r>
            <a:r>
              <a:rPr lang="en-US" dirty="0" smtClean="0"/>
              <a:t>it will </a:t>
            </a:r>
            <a:r>
              <a:rPr lang="en-US" dirty="0"/>
              <a:t>prove an interesting and even useful conversational </a:t>
            </a:r>
            <a:r>
              <a:rPr lang="en-US" dirty="0" smtClean="0"/>
              <a:t>partner.</a:t>
            </a:r>
          </a:p>
          <a:p>
            <a:endParaRPr lang="en-US" dirty="0"/>
          </a:p>
          <a:p>
            <a:pPr algn="r"/>
            <a:r>
              <a:rPr lang="en-US" dirty="0" smtClean="0"/>
              <a:t>(</a:t>
            </a:r>
            <a:r>
              <a:rPr lang="en-US" dirty="0" err="1" smtClean="0"/>
              <a:t>Weizenbaum</a:t>
            </a:r>
            <a:r>
              <a:rPr lang="en-US" dirty="0" smtClean="0"/>
              <a:t> 1966, 43)</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a:t>
            </a:fld>
            <a:endParaRPr lang="de-DE" altLang="de-DE"/>
          </a:p>
        </p:txBody>
      </p:sp>
      <p:pic>
        <p:nvPicPr>
          <p:cNvPr id="5" name="Inhaltsplatzhalter 4"/>
          <p:cNvPicPr>
            <a:picLocks noChangeAspect="1"/>
          </p:cNvPicPr>
          <p:nvPr/>
        </p:nvPicPr>
        <p:blipFill rotWithShape="1">
          <a:blip r:embed="rId2">
            <a:extLst>
              <a:ext uri="{28A0092B-C50C-407E-A947-70E740481C1C}">
                <a14:useLocalDpi xmlns:a14="http://schemas.microsoft.com/office/drawing/2010/main" val="0"/>
              </a:ext>
            </a:extLst>
          </a:blip>
          <a:srcRect b="71343"/>
          <a:stretch/>
        </p:blipFill>
        <p:spPr bwMode="auto">
          <a:xfrm>
            <a:off x="936005" y="4075253"/>
            <a:ext cx="6959413" cy="14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258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Präsent bleiben!</a:t>
            </a:r>
            <a:endParaRPr lang="de-DE" dirty="0"/>
          </a:p>
        </p:txBody>
      </p:sp>
      <p:sp>
        <p:nvSpPr>
          <p:cNvPr id="3" name="Inhaltsplatzhalter 2"/>
          <p:cNvSpPr>
            <a:spLocks noGrp="1"/>
          </p:cNvSpPr>
          <p:nvPr>
            <p:ph idx="1"/>
          </p:nvPr>
        </p:nvSpPr>
        <p:spPr/>
        <p:txBody>
          <a:bodyPr/>
          <a:lstStyle/>
          <a:p>
            <a:r>
              <a:rPr lang="de-DE" b="1" dirty="0"/>
              <a:t>Präsenz als „Währung der Seelsorge“ </a:t>
            </a:r>
            <a:r>
              <a:rPr lang="de-DE" dirty="0"/>
              <a:t>(Roser 2021)</a:t>
            </a:r>
          </a:p>
          <a:p>
            <a:r>
              <a:rPr lang="de-DE" dirty="0"/>
              <a:t>Da-Sein, Mit-Sein, Aushalten, </a:t>
            </a:r>
            <a:r>
              <a:rPr lang="de-DE" dirty="0" smtClean="0"/>
              <a:t>Hoffnung</a:t>
            </a:r>
          </a:p>
          <a:p>
            <a:endParaRPr lang="de-DE" dirty="0"/>
          </a:p>
          <a:p>
            <a:r>
              <a:rPr lang="de-DE" dirty="0" smtClean="0"/>
              <a:t>Grundhaltungen als Voraussetzung</a:t>
            </a:r>
            <a:br>
              <a:rPr lang="de-DE" dirty="0" smtClean="0"/>
            </a:br>
            <a:r>
              <a:rPr lang="de-DE" dirty="0" smtClean="0"/>
              <a:t>Vertrauensbildung </a:t>
            </a:r>
          </a:p>
          <a:p>
            <a:r>
              <a:rPr lang="de-DE" dirty="0" smtClean="0"/>
              <a:t>Menschliche Solidarität, Anteilnahme, Zuwendung </a:t>
            </a:r>
          </a:p>
          <a:p>
            <a:endParaRPr lang="de-DE" dirty="0"/>
          </a:p>
          <a:p>
            <a:r>
              <a:rPr lang="de-DE" dirty="0" smtClean="0"/>
              <a:t>Von </a:t>
            </a:r>
            <a:r>
              <a:rPr lang="de-DE" dirty="0"/>
              <a:t>Mensch zu Mensch </a:t>
            </a:r>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40</a:t>
            </a:fld>
            <a:endParaRPr lang="de-DE" altLang="de-DE"/>
          </a:p>
        </p:txBody>
      </p:sp>
    </p:spTree>
    <p:extLst>
      <p:ext uri="{BB962C8B-B14F-4D97-AF65-F5344CB8AC3E}">
        <p14:creationId xmlns:p14="http://schemas.microsoft.com/office/powerpoint/2010/main" val="2552649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03721" y="1799927"/>
            <a:ext cx="8207375" cy="3492500"/>
          </a:xfrm>
          <a:solidFill>
            <a:schemeClr val="accent2">
              <a:lumMod val="75000"/>
            </a:schemeClr>
          </a:solidFill>
        </p:spPr>
        <p:txBody>
          <a:bodyPr/>
          <a:lstStyle/>
          <a:p>
            <a:pPr algn="ctr">
              <a:defRPr/>
            </a:pPr>
            <a:endParaRPr lang="de-DE" sz="2800" dirty="0" smtClean="0">
              <a:solidFill>
                <a:schemeClr val="bg1"/>
              </a:solidFill>
            </a:endParaRPr>
          </a:p>
          <a:p>
            <a:pPr algn="ctr">
              <a:defRPr/>
            </a:pPr>
            <a:endParaRPr lang="de-DE" sz="2800" dirty="0">
              <a:solidFill>
                <a:schemeClr val="bg1"/>
              </a:solidFill>
            </a:endParaRPr>
          </a:p>
          <a:p>
            <a:pPr algn="ctr">
              <a:defRPr/>
            </a:pPr>
            <a:endParaRPr lang="de-DE" sz="2800" dirty="0" smtClean="0">
              <a:solidFill>
                <a:schemeClr val="bg1"/>
              </a:solidFill>
            </a:endParaRPr>
          </a:p>
          <a:p>
            <a:pPr algn="ctr">
              <a:defRPr/>
            </a:pPr>
            <a:endParaRPr lang="de-DE" sz="2800" dirty="0">
              <a:solidFill>
                <a:schemeClr val="bg1"/>
              </a:solidFill>
            </a:endParaRPr>
          </a:p>
          <a:p>
            <a:pPr algn="ctr">
              <a:defRPr/>
            </a:pPr>
            <a:endParaRPr lang="de-DE" sz="2800" dirty="0" smtClean="0">
              <a:solidFill>
                <a:schemeClr val="bg1"/>
              </a:solidFill>
            </a:endParaRPr>
          </a:p>
          <a:p>
            <a:pPr algn="ctr">
              <a:defRPr/>
            </a:pPr>
            <a:r>
              <a:rPr lang="de-DE" sz="2800" dirty="0" smtClean="0">
                <a:solidFill>
                  <a:schemeClr val="bg1"/>
                </a:solidFill>
              </a:rPr>
              <a:t>Herzlichen Dank &amp; Diskussionsvorfreude.</a:t>
            </a:r>
          </a:p>
          <a:p>
            <a:pPr algn="ctr">
              <a:defRPr/>
            </a:pPr>
            <a:endParaRPr lang="de-DE" sz="2800" dirty="0" smtClean="0">
              <a:solidFill>
                <a:schemeClr val="bg1"/>
              </a:solidFill>
            </a:endParaRPr>
          </a:p>
          <a:p>
            <a:pPr algn="ctr">
              <a:defRPr/>
            </a:pPr>
            <a:endParaRPr lang="de-DE" sz="2800" dirty="0">
              <a:solidFill>
                <a:schemeClr val="bg1"/>
              </a:solidFill>
            </a:endParaRPr>
          </a:p>
          <a:p>
            <a:pPr algn="ctr">
              <a:defRPr/>
            </a:pPr>
            <a:endParaRPr lang="de-DE" sz="2800" dirty="0">
              <a:solidFill>
                <a:schemeClr val="bg1"/>
              </a:solidFill>
            </a:endParaRPr>
          </a:p>
          <a:p>
            <a:pPr algn="ctr">
              <a:defRPr/>
            </a:pPr>
            <a:endParaRPr lang="de-DE" sz="2800" dirty="0" smtClean="0">
              <a:solidFill>
                <a:schemeClr val="bg1"/>
              </a:solidFill>
            </a:endParaRPr>
          </a:p>
        </p:txBody>
      </p:sp>
      <p:sp>
        <p:nvSpPr>
          <p:cNvPr id="16387" name="Foliennummernplatzhalter 3"/>
          <p:cNvSpPr>
            <a:spLocks noGrp="1"/>
          </p:cNvSpPr>
          <p:nvPr>
            <p:ph type="sldNum" sz="quarter" idx="10"/>
          </p:nvPr>
        </p:nvSpPr>
        <p:spPr>
          <a:noFill/>
        </p:spPr>
        <p:txBody>
          <a:bodyPr/>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Tx/>
              <a:buNone/>
            </a:pPr>
            <a:fld id="{75E486EB-4FFF-4AF1-B89D-FCDD04ACEECC}" type="slidenum">
              <a:rPr lang="de-DE" altLang="de-DE" smtClean="0"/>
              <a:pPr>
                <a:lnSpc>
                  <a:spcPct val="100000"/>
                </a:lnSpc>
                <a:buFontTx/>
                <a:buNone/>
              </a:pPr>
              <a:t>41</a:t>
            </a:fld>
            <a:endParaRPr lang="de-DE" altLang="de-DE" smtClean="0"/>
          </a:p>
        </p:txBody>
      </p:sp>
      <p:sp>
        <p:nvSpPr>
          <p:cNvPr id="2" name="Rechteck 1"/>
          <p:cNvSpPr/>
          <p:nvPr/>
        </p:nvSpPr>
        <p:spPr>
          <a:xfrm>
            <a:off x="1296045" y="3852155"/>
            <a:ext cx="5904656" cy="972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5" name="Foliennummernplatzhalter 3"/>
          <p:cNvSpPr txBox="1">
            <a:spLocks/>
          </p:cNvSpPr>
          <p:nvPr/>
        </p:nvSpPr>
        <p:spPr bwMode="auto">
          <a:xfrm>
            <a:off x="6192838" y="6119813"/>
            <a:ext cx="22304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algn="r" defTabSz="863600" rtl="0" eaLnBrk="1" fontAlgn="base" hangingPunct="1">
              <a:spcBef>
                <a:spcPct val="0"/>
              </a:spcBef>
              <a:spcAft>
                <a:spcPct val="0"/>
              </a:spcAft>
              <a:defRPr sz="8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9pPr>
          </a:lstStyle>
          <a:p>
            <a:pPr>
              <a:defRPr/>
            </a:pPr>
            <a:fld id="{616292EC-705F-4C0C-9BF3-38D8ABB08A60}" type="slidenum">
              <a:rPr lang="de-DE" altLang="de-DE" smtClean="0"/>
              <a:pPr>
                <a:defRPr/>
              </a:pPr>
              <a:t>41</a:t>
            </a:fld>
            <a:endParaRPr lang="de-DE" altLang="de-DE"/>
          </a:p>
        </p:txBody>
      </p:sp>
      <p:pic>
        <p:nvPicPr>
          <p:cNvPr id="6" name="Picture 4" descr="Digitale Seelsorge: Impulse für die Prax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01" y="3820124"/>
            <a:ext cx="1577726" cy="2371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heologie und Digitalitä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109" y="3852155"/>
            <a:ext cx="1467015" cy="233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www.lutherverlag.de/images/product_images/popup_images/978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1123" y="3820124"/>
            <a:ext cx="1602575" cy="246667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91268" y="4140187"/>
            <a:ext cx="1908212" cy="1015663"/>
          </a:xfrm>
          <a:prstGeom prst="rect">
            <a:avLst/>
          </a:prstGeom>
        </p:spPr>
        <p:txBody>
          <a:bodyPr wrap="square">
            <a:spAutoFit/>
          </a:bodyPr>
          <a:lstStyle/>
          <a:p>
            <a:r>
              <a:rPr lang="de-DE" dirty="0">
                <a:solidFill>
                  <a:schemeClr val="bg1"/>
                </a:solidFill>
                <a:hlinkClick r:id="rId5"/>
              </a:rPr>
              <a:t>Digitalisierte Spiritual Care und Seelsorge (degruyter.com)</a:t>
            </a:r>
            <a:endParaRPr lang="de-DE"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 	</a:t>
            </a:r>
            <a:endParaRPr lang="de-DE" dirty="0"/>
          </a:p>
        </p:txBody>
      </p:sp>
      <p:sp>
        <p:nvSpPr>
          <p:cNvPr id="3" name="Inhaltsplatzhalter 2"/>
          <p:cNvSpPr>
            <a:spLocks noGrp="1"/>
          </p:cNvSpPr>
          <p:nvPr>
            <p:ph idx="1"/>
          </p:nvPr>
        </p:nvSpPr>
        <p:spPr>
          <a:xfrm>
            <a:off x="215900" y="1295871"/>
            <a:ext cx="8207375" cy="3960342"/>
          </a:xfrm>
        </p:spPr>
        <p:txBody>
          <a:bodyPr/>
          <a:lstStyle/>
          <a:p>
            <a:r>
              <a:rPr lang="de-DE" sz="1400" dirty="0"/>
              <a:t>Wegner, Carlotta und Ullmann, Norina: Digital ansprechbar. Seelsorge auf Instagram. Ein Interview mit Nico Buschmann, in: Spiritual Care (2023), im Druck</a:t>
            </a:r>
            <a:r>
              <a:rPr lang="de-DE" sz="1400" dirty="0" smtClean="0"/>
              <a:t>.</a:t>
            </a:r>
          </a:p>
          <a:p>
            <a:pPr marR="1000"/>
            <a:r>
              <a:rPr lang="de-DE" sz="1400" dirty="0">
                <a:latin typeface="Arial" panose="020B0604020202020204" pitchFamily="34" charset="0"/>
                <a:cs typeface="Arial" panose="020B0604020202020204" pitchFamily="34" charset="0"/>
              </a:rPr>
              <a:t>Haußmann, Annette: Präsent bleiben. Mediennutzung in der Seelsorge während der COVID-19-Pandemie, in: Spiritual Care (2023), im Druck</a:t>
            </a:r>
            <a:r>
              <a:rPr lang="de-DE" sz="1400" dirty="0" smtClean="0">
                <a:latin typeface="Arial" panose="020B0604020202020204" pitchFamily="34" charset="0"/>
                <a:cs typeface="Arial" panose="020B0604020202020204" pitchFamily="34" charset="0"/>
              </a:rPr>
              <a:t>.</a:t>
            </a:r>
          </a:p>
          <a:p>
            <a:pPr marR="1000"/>
            <a:r>
              <a:rPr lang="de-DE" sz="1400" dirty="0" err="1">
                <a:latin typeface="Arial" panose="020B0604020202020204" pitchFamily="34" charset="0"/>
                <a:cs typeface="Arial" panose="020B0604020202020204" pitchFamily="34" charset="0"/>
              </a:rPr>
              <a:t>Hörsch</a:t>
            </a:r>
            <a:r>
              <a:rPr lang="de-DE" sz="1400" dirty="0">
                <a:latin typeface="Arial" panose="020B0604020202020204" pitchFamily="34" charset="0"/>
                <a:cs typeface="Arial" panose="020B0604020202020204" pitchFamily="34" charset="0"/>
              </a:rPr>
              <a:t>, Daniel: Digitale Communities. Eine Pilotstudie zur </a:t>
            </a:r>
            <a:r>
              <a:rPr lang="de-DE" sz="1400" dirty="0" err="1">
                <a:latin typeface="Arial" panose="020B0604020202020204" pitchFamily="34" charset="0"/>
                <a:cs typeface="Arial" panose="020B0604020202020204" pitchFamily="34" charset="0"/>
              </a:rPr>
              <a:t>Followerschaft</a:t>
            </a:r>
            <a:r>
              <a:rPr lang="de-DE" sz="1400" dirty="0">
                <a:latin typeface="Arial" panose="020B0604020202020204" pitchFamily="34" charset="0"/>
                <a:cs typeface="Arial" panose="020B0604020202020204" pitchFamily="34" charset="0"/>
              </a:rPr>
              <a:t> von christlichen </a:t>
            </a:r>
            <a:r>
              <a:rPr lang="de-DE" sz="1400" dirty="0" err="1">
                <a:latin typeface="Arial" panose="020B0604020202020204" pitchFamily="34" charset="0"/>
                <a:cs typeface="Arial" panose="020B0604020202020204" pitchFamily="34" charset="0"/>
              </a:rPr>
              <a:t>Influencer</a:t>
            </a:r>
            <a:r>
              <a:rPr lang="de-DE" sz="1400" dirty="0">
                <a:latin typeface="Arial" panose="020B0604020202020204" pitchFamily="34" charset="0"/>
                <a:cs typeface="Arial" panose="020B0604020202020204" pitchFamily="34" charset="0"/>
              </a:rPr>
              <a:t>*innen auf Instagram, Berlin 2022</a:t>
            </a:r>
            <a:r>
              <a:rPr lang="de-DE" sz="1400" dirty="0" smtClean="0">
                <a:latin typeface="Arial" panose="020B0604020202020204" pitchFamily="34" charset="0"/>
                <a:cs typeface="Arial" panose="020B0604020202020204" pitchFamily="34" charset="0"/>
              </a:rPr>
              <a:t>.</a:t>
            </a:r>
          </a:p>
          <a:p>
            <a:pPr marR="1000"/>
            <a:r>
              <a:rPr lang="de-DE" sz="1400" dirty="0">
                <a:latin typeface="Arial" panose="020B0604020202020204" pitchFamily="34" charset="0"/>
                <a:cs typeface="Arial" panose="020B0604020202020204" pitchFamily="34" charset="0"/>
              </a:rPr>
              <a:t>Schlag, Thomas: Die Macht der Bilder als (praktisch‑)theologische Herausforderung: Beobachtungen zum Phänomen evangelischer </a:t>
            </a:r>
            <a:r>
              <a:rPr lang="de-DE" sz="1400" dirty="0" err="1">
                <a:latin typeface="Arial" panose="020B0604020202020204" pitchFamily="34" charset="0"/>
                <a:cs typeface="Arial" panose="020B0604020202020204" pitchFamily="34" charset="0"/>
              </a:rPr>
              <a:t>Influencerinnen</a:t>
            </a:r>
            <a:r>
              <a:rPr lang="de-DE" sz="1400" dirty="0">
                <a:latin typeface="Arial" panose="020B0604020202020204" pitchFamily="34" charset="0"/>
                <a:cs typeface="Arial" panose="020B0604020202020204" pitchFamily="34" charset="0"/>
              </a:rPr>
              <a:t> und </a:t>
            </a:r>
            <a:r>
              <a:rPr lang="de-DE" sz="1400" dirty="0" err="1">
                <a:latin typeface="Arial" panose="020B0604020202020204" pitchFamily="34" charset="0"/>
                <a:cs typeface="Arial" panose="020B0604020202020204" pitchFamily="34" charset="0"/>
              </a:rPr>
              <a:t>Influencer</a:t>
            </a:r>
            <a:r>
              <a:rPr lang="de-DE" sz="1400" dirty="0">
                <a:latin typeface="Arial" panose="020B0604020202020204" pitchFamily="34" charset="0"/>
                <a:cs typeface="Arial" panose="020B0604020202020204" pitchFamily="34" charset="0"/>
              </a:rPr>
              <a:t> im Horizont gegenwärtiger Digitalisierungsdynamiken, in: Zeitschrift für Theologie und Kirche 119 (2022), S. 195–216</a:t>
            </a:r>
            <a:r>
              <a:rPr lang="de-DE" sz="1400" dirty="0" smtClean="0">
                <a:latin typeface="Arial" panose="020B0604020202020204" pitchFamily="34" charset="0"/>
                <a:cs typeface="Arial" panose="020B0604020202020204" pitchFamily="34" charset="0"/>
              </a:rPr>
              <a:t>.</a:t>
            </a:r>
          </a:p>
          <a:p>
            <a:pPr marR="1000"/>
            <a:r>
              <a:rPr lang="de-DE" sz="1400" dirty="0">
                <a:latin typeface="Arial" panose="020B0604020202020204" pitchFamily="34" charset="0"/>
                <a:cs typeface="Arial" panose="020B0604020202020204" pitchFamily="34" charset="0"/>
              </a:rPr>
              <a:t>Müller, Sabrina: Öffentliche Kommunikation christlicher </a:t>
            </a:r>
            <a:r>
              <a:rPr lang="de-DE" sz="1400" dirty="0" err="1">
                <a:latin typeface="Arial" panose="020B0604020202020204" pitchFamily="34" charset="0"/>
                <a:cs typeface="Arial" panose="020B0604020202020204" pitchFamily="34" charset="0"/>
              </a:rPr>
              <a:t>Sinnfluencer:innen</a:t>
            </a:r>
            <a:r>
              <a:rPr lang="de-DE" sz="1400" dirty="0">
                <a:latin typeface="Arial" panose="020B0604020202020204" pitchFamily="34" charset="0"/>
                <a:cs typeface="Arial" panose="020B0604020202020204" pitchFamily="34" charset="0"/>
              </a:rPr>
              <a:t>: Medienethische und kirchentheoretische Beobachtungen und Reflexionen, in: Pastoraltheologie 111 (2022), S. 203–218</a:t>
            </a:r>
            <a:r>
              <a:rPr lang="de-DE" sz="1400" dirty="0" smtClean="0">
                <a:latin typeface="Arial" panose="020B0604020202020204" pitchFamily="34" charset="0"/>
                <a:cs typeface="Arial" panose="020B0604020202020204" pitchFamily="34" charset="0"/>
              </a:rPr>
              <a:t>.</a:t>
            </a:r>
          </a:p>
          <a:p>
            <a:pPr marR="1000"/>
            <a:r>
              <a:rPr lang="de-DE" sz="1400" dirty="0">
                <a:latin typeface="Arial" panose="020B0604020202020204" pitchFamily="34" charset="0"/>
                <a:cs typeface="Arial" panose="020B0604020202020204" pitchFamily="34" charset="0"/>
              </a:rPr>
              <a:t>Roser, Traugott: Präsenz als Währung der Seelsorge, in: Zeitschrift für Pastoraltheologie 41 (2021), S. 41–54</a:t>
            </a:r>
            <a:r>
              <a:rPr lang="de-DE" sz="1400" dirty="0" smtClean="0">
                <a:latin typeface="Arial" panose="020B0604020202020204" pitchFamily="34" charset="0"/>
                <a:cs typeface="Arial" panose="020B0604020202020204" pitchFamily="34" charset="0"/>
              </a:rPr>
              <a:t>.</a:t>
            </a:r>
          </a:p>
          <a:p>
            <a:pPr marR="1000"/>
            <a:r>
              <a:rPr lang="de-DE" sz="1400" dirty="0">
                <a:latin typeface="Arial" panose="020B0604020202020204" pitchFamily="34" charset="0"/>
                <a:cs typeface="Arial" panose="020B0604020202020204" pitchFamily="34" charset="0"/>
              </a:rPr>
              <a:t>Nord, Ilona: Seelsorge in sozialen Medien, in: Seelsorge. Grundlagen - Handlungsfelder - Dimensionen, </a:t>
            </a:r>
            <a:r>
              <a:rPr lang="de-DE" sz="1400" dirty="0" err="1">
                <a:latin typeface="Arial" panose="020B0604020202020204" pitchFamily="34" charset="0"/>
                <a:cs typeface="Arial" panose="020B0604020202020204" pitchFamily="34" charset="0"/>
              </a:rPr>
              <a:t>hg</a:t>
            </a:r>
            <a:r>
              <a:rPr lang="de-DE" sz="1400" dirty="0">
                <a:latin typeface="Arial" panose="020B0604020202020204" pitchFamily="34" charset="0"/>
                <a:cs typeface="Arial" panose="020B0604020202020204" pitchFamily="34" charset="0"/>
              </a:rPr>
              <a:t>. von Ralph Kunz 2016, S. 159–173.</a:t>
            </a:r>
          </a:p>
          <a:p>
            <a:pPr marR="1000"/>
            <a:endParaRPr lang="de-DE" sz="1400" dirty="0">
              <a:latin typeface="Arial" panose="020B0604020202020204" pitchFamily="34" charset="0"/>
              <a:cs typeface="Arial" panose="020B0604020202020204" pitchFamily="34" charset="0"/>
            </a:endParaRPr>
          </a:p>
          <a:p>
            <a:pPr marR="1000"/>
            <a:endParaRPr lang="de-DE" sz="1400" dirty="0">
              <a:latin typeface="Arial" panose="020B0604020202020204" pitchFamily="34" charset="0"/>
              <a:cs typeface="Arial" panose="020B0604020202020204" pitchFamily="34" charset="0"/>
            </a:endParaRPr>
          </a:p>
          <a:p>
            <a:pPr marR="1000"/>
            <a:endParaRPr lang="de-DE" sz="1400" dirty="0" smtClean="0">
              <a:latin typeface="Arial" panose="020B0604020202020204" pitchFamily="34" charset="0"/>
              <a:cs typeface="Arial" panose="020B0604020202020204" pitchFamily="34" charset="0"/>
            </a:endParaRPr>
          </a:p>
          <a:p>
            <a:pPr marR="1000"/>
            <a:endParaRPr lang="de-DE" sz="1400" dirty="0">
              <a:latin typeface="Arial" panose="020B0604020202020204" pitchFamily="34" charset="0"/>
              <a:cs typeface="Arial" panose="020B0604020202020204" pitchFamily="34" charset="0"/>
            </a:endParaRPr>
          </a:p>
          <a:p>
            <a:endParaRPr lang="de-DE" sz="1400" dirty="0" smtClean="0"/>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42</a:t>
            </a:fld>
            <a:endParaRPr lang="de-DE" altLang="de-DE"/>
          </a:p>
        </p:txBody>
      </p:sp>
    </p:spTree>
    <p:extLst>
      <p:ext uri="{BB962C8B-B14F-4D97-AF65-F5344CB8AC3E}">
        <p14:creationId xmlns:p14="http://schemas.microsoft.com/office/powerpoint/2010/main" val="1498610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 	</a:t>
            </a:r>
            <a:endParaRPr lang="de-DE" dirty="0"/>
          </a:p>
        </p:txBody>
      </p:sp>
      <p:sp>
        <p:nvSpPr>
          <p:cNvPr id="3" name="Inhaltsplatzhalter 2"/>
          <p:cNvSpPr>
            <a:spLocks noGrp="1"/>
          </p:cNvSpPr>
          <p:nvPr>
            <p:ph idx="1"/>
          </p:nvPr>
        </p:nvSpPr>
        <p:spPr>
          <a:xfrm>
            <a:off x="215900" y="1295871"/>
            <a:ext cx="8207375" cy="3960342"/>
          </a:xfrm>
        </p:spPr>
        <p:txBody>
          <a:bodyPr/>
          <a:lstStyle/>
          <a:p>
            <a:pPr marR="1000"/>
            <a:endParaRPr lang="de-DE" sz="1400" dirty="0">
              <a:latin typeface="Arial" panose="020B0604020202020204" pitchFamily="34" charset="0"/>
              <a:cs typeface="Arial" panose="020B0604020202020204" pitchFamily="34" charset="0"/>
            </a:endParaRPr>
          </a:p>
          <a:p>
            <a:pPr marR="1000"/>
            <a:endParaRPr lang="de-DE" sz="1400" dirty="0">
              <a:latin typeface="Arial" panose="020B0604020202020204" pitchFamily="34" charset="0"/>
              <a:cs typeface="Arial" panose="020B0604020202020204" pitchFamily="34" charset="0"/>
            </a:endParaRPr>
          </a:p>
          <a:p>
            <a:pPr marR="1000"/>
            <a:endParaRPr lang="de-DE" sz="1400" dirty="0" smtClean="0">
              <a:latin typeface="Arial" panose="020B0604020202020204" pitchFamily="34" charset="0"/>
              <a:cs typeface="Arial" panose="020B0604020202020204" pitchFamily="34" charset="0"/>
            </a:endParaRPr>
          </a:p>
          <a:p>
            <a:pPr marR="1000"/>
            <a:endParaRPr lang="de-DE" sz="1400" dirty="0">
              <a:latin typeface="Arial" panose="020B0604020202020204" pitchFamily="34" charset="0"/>
              <a:cs typeface="Arial" panose="020B0604020202020204" pitchFamily="34" charset="0"/>
            </a:endParaRPr>
          </a:p>
          <a:p>
            <a:endParaRPr lang="de-DE" sz="1400" dirty="0" smtClean="0"/>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43</a:t>
            </a:fld>
            <a:endParaRPr lang="de-DE" altLang="de-DE"/>
          </a:p>
        </p:txBody>
      </p:sp>
      <p:sp>
        <p:nvSpPr>
          <p:cNvPr id="5" name="Inhaltsplatzhalter 2"/>
          <p:cNvSpPr txBox="1">
            <a:spLocks/>
          </p:cNvSpPr>
          <p:nvPr/>
        </p:nvSpPr>
        <p:spPr bwMode="auto">
          <a:xfrm>
            <a:off x="368300" y="1448271"/>
            <a:ext cx="8207375" cy="39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863600" rtl="0" eaLnBrk="0" fontAlgn="base" hangingPunct="0">
              <a:lnSpc>
                <a:spcPts val="2100"/>
              </a:lnSpc>
              <a:spcBef>
                <a:spcPct val="0"/>
              </a:spcBef>
              <a:spcAft>
                <a:spcPct val="0"/>
              </a:spcAft>
              <a:buFont typeface="Arial" panose="020B0604020202020204" pitchFamily="34" charset="0"/>
              <a:defRPr kern="1200">
                <a:solidFill>
                  <a:schemeClr val="tx1"/>
                </a:solidFill>
                <a:latin typeface="Arial" charset="0"/>
                <a:ea typeface="+mn-ea"/>
                <a:cs typeface="+mn-cs"/>
              </a:defRPr>
            </a:lvl1pPr>
            <a:lvl2pPr marL="222250"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2pPr>
            <a:lvl3pPr marL="428625" indent="-204788"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3pPr>
            <a:lvl4pPr marL="650875"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4pPr>
            <a:lvl5pPr marL="868363" indent="-215900"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1000"/>
            <a:r>
              <a:rPr lang="de-DE" sz="1400" dirty="0">
                <a:latin typeface="Arial" panose="020B0604020202020204" pitchFamily="34" charset="0"/>
                <a:cs typeface="Arial" panose="020B0604020202020204" pitchFamily="34" charset="0"/>
              </a:rPr>
              <a:t>Hauschildt, Eberhard: Alltagsseelsorge. Eine sozio-linguistische Analyse des pastoralen Geburtstagsbesuches, Göttingen 1996</a:t>
            </a:r>
            <a:r>
              <a:rPr lang="de-DE" sz="1400" dirty="0" smtClean="0">
                <a:latin typeface="Arial" panose="020B0604020202020204" pitchFamily="34" charset="0"/>
                <a:cs typeface="Arial" panose="020B0604020202020204" pitchFamily="34" charset="0"/>
              </a:rPr>
              <a:t>.</a:t>
            </a:r>
          </a:p>
          <a:p>
            <a:pPr marR="1000"/>
            <a:r>
              <a:rPr lang="de-DE" sz="1400" dirty="0">
                <a:latin typeface="Arial" panose="020B0604020202020204" pitchFamily="34" charset="0"/>
                <a:cs typeface="Arial" panose="020B0604020202020204" pitchFamily="34" charset="0"/>
              </a:rPr>
              <a:t>Stalder, Felix: Kultur der </a:t>
            </a:r>
            <a:r>
              <a:rPr lang="de-DE" sz="1400" dirty="0" err="1">
                <a:latin typeface="Arial" panose="020B0604020202020204" pitchFamily="34" charset="0"/>
                <a:cs typeface="Arial" panose="020B0604020202020204" pitchFamily="34" charset="0"/>
              </a:rPr>
              <a:t>Digitalität</a:t>
            </a:r>
            <a:r>
              <a:rPr lang="de-DE" sz="1400" dirty="0">
                <a:latin typeface="Arial" panose="020B0604020202020204" pitchFamily="34" charset="0"/>
                <a:cs typeface="Arial" panose="020B0604020202020204" pitchFamily="34" charset="0"/>
              </a:rPr>
              <a:t> (Edition Suhrkamp 2679), Berlin 52021</a:t>
            </a:r>
            <a:r>
              <a:rPr lang="de-DE" sz="1400" dirty="0" smtClean="0">
                <a:latin typeface="Arial" panose="020B0604020202020204" pitchFamily="34" charset="0"/>
                <a:cs typeface="Arial" panose="020B0604020202020204" pitchFamily="34" charset="0"/>
              </a:rPr>
              <a:t>.</a:t>
            </a:r>
          </a:p>
          <a:p>
            <a:pPr marR="1000"/>
            <a:r>
              <a:rPr lang="de-DE" sz="1400" dirty="0" err="1">
                <a:latin typeface="Arial" panose="020B0604020202020204" pitchFamily="34" charset="0"/>
                <a:cs typeface="Arial" panose="020B0604020202020204" pitchFamily="34" charset="0"/>
              </a:rPr>
              <a:t>Rebenstorf</a:t>
            </a:r>
            <a:r>
              <a:rPr lang="de-DE" sz="1400" dirty="0">
                <a:latin typeface="Arial" panose="020B0604020202020204" pitchFamily="34" charset="0"/>
                <a:cs typeface="Arial" panose="020B0604020202020204" pitchFamily="34" charset="0"/>
              </a:rPr>
              <a:t>, Hilke, </a:t>
            </a:r>
            <a:r>
              <a:rPr lang="de-DE" sz="1400" dirty="0" err="1">
                <a:latin typeface="Arial" panose="020B0604020202020204" pitchFamily="34" charset="0"/>
                <a:cs typeface="Arial" panose="020B0604020202020204" pitchFamily="34" charset="0"/>
              </a:rPr>
              <a:t>Wäckerlig</a:t>
            </a:r>
            <a:r>
              <a:rPr lang="de-DE" sz="1400" dirty="0">
                <a:latin typeface="Arial" panose="020B0604020202020204" pitchFamily="34" charset="0"/>
                <a:cs typeface="Arial" panose="020B0604020202020204" pitchFamily="34" charset="0"/>
              </a:rPr>
              <a:t>, Oliver und </a:t>
            </a:r>
            <a:r>
              <a:rPr lang="de-DE" sz="1400" dirty="0" err="1">
                <a:latin typeface="Arial" panose="020B0604020202020204" pitchFamily="34" charset="0"/>
                <a:cs typeface="Arial" panose="020B0604020202020204" pitchFamily="34" charset="0"/>
              </a:rPr>
              <a:t>Bünker</a:t>
            </a:r>
            <a:r>
              <a:rPr lang="de-DE" sz="1400" dirty="0">
                <a:latin typeface="Arial" panose="020B0604020202020204" pitchFamily="34" charset="0"/>
                <a:cs typeface="Arial" panose="020B0604020202020204" pitchFamily="34" charset="0"/>
              </a:rPr>
              <a:t>, Arndt: Seelsorge, in: Kirchen Online in Zeiten von Corona. Die CONTOC-Studie: Empirische Einsichten, Interpretationen und Perspektiven, </a:t>
            </a:r>
            <a:r>
              <a:rPr lang="de-DE" sz="1400" dirty="0" err="1">
                <a:latin typeface="Arial" panose="020B0604020202020204" pitchFamily="34" charset="0"/>
                <a:cs typeface="Arial" panose="020B0604020202020204" pitchFamily="34" charset="0"/>
              </a:rPr>
              <a:t>hg</a:t>
            </a:r>
            <a:r>
              <a:rPr lang="de-DE" sz="1400" dirty="0">
                <a:latin typeface="Arial" panose="020B0604020202020204" pitchFamily="34" charset="0"/>
                <a:cs typeface="Arial" panose="020B0604020202020204" pitchFamily="34" charset="0"/>
              </a:rPr>
              <a:t>. von Thomas Schlag, Ilona Nord, Wolfgang Beck, Arndt </a:t>
            </a:r>
            <a:r>
              <a:rPr lang="de-DE" sz="1400" dirty="0" err="1">
                <a:latin typeface="Arial" panose="020B0604020202020204" pitchFamily="34" charset="0"/>
                <a:cs typeface="Arial" panose="020B0604020202020204" pitchFamily="34" charset="0"/>
              </a:rPr>
              <a:t>Bünker</a:t>
            </a:r>
            <a:r>
              <a:rPr lang="de-DE" sz="1400" dirty="0">
                <a:latin typeface="Arial" panose="020B0604020202020204" pitchFamily="34" charset="0"/>
                <a:cs typeface="Arial" panose="020B0604020202020204" pitchFamily="34" charset="0"/>
              </a:rPr>
              <a:t>, Georg Lämmlin, Sabrina Müller, Johannes </a:t>
            </a:r>
            <a:r>
              <a:rPr lang="de-DE" sz="1400" dirty="0" err="1">
                <a:latin typeface="Arial" panose="020B0604020202020204" pitchFamily="34" charset="0"/>
                <a:cs typeface="Arial" panose="020B0604020202020204" pitchFamily="34" charset="0"/>
              </a:rPr>
              <a:t>Pock</a:t>
            </a:r>
            <a:r>
              <a:rPr lang="de-DE" sz="1400" dirty="0">
                <a:latin typeface="Arial" panose="020B0604020202020204" pitchFamily="34" charset="0"/>
                <a:cs typeface="Arial" panose="020B0604020202020204" pitchFamily="34" charset="0"/>
              </a:rPr>
              <a:t> und Martin </a:t>
            </a:r>
            <a:r>
              <a:rPr lang="de-DE" sz="1400" dirty="0" err="1">
                <a:latin typeface="Arial" panose="020B0604020202020204" pitchFamily="34" charset="0"/>
                <a:cs typeface="Arial" panose="020B0604020202020204" pitchFamily="34" charset="0"/>
              </a:rPr>
              <a:t>Rothgangel</a:t>
            </a:r>
            <a:r>
              <a:rPr lang="de-DE" sz="1400" dirty="0">
                <a:latin typeface="Arial" panose="020B0604020202020204" pitchFamily="34" charset="0"/>
                <a:cs typeface="Arial" panose="020B0604020202020204" pitchFamily="34" charset="0"/>
              </a:rPr>
              <a:t>, Wiesbaden 2023, im Druck.</a:t>
            </a:r>
          </a:p>
          <a:p>
            <a:pPr marR="1000"/>
            <a:r>
              <a:rPr lang="de-DE" sz="1400" dirty="0">
                <a:latin typeface="Arial" panose="020B0604020202020204" pitchFamily="34" charset="0"/>
                <a:cs typeface="Arial" panose="020B0604020202020204" pitchFamily="34" charset="0"/>
              </a:rPr>
              <a:t>Martin Luther, Schmalkaldische Artikel, Vom </a:t>
            </a:r>
            <a:r>
              <a:rPr lang="de-DE" sz="1400" dirty="0" err="1">
                <a:latin typeface="Arial" panose="020B0604020202020204" pitchFamily="34" charset="0"/>
                <a:cs typeface="Arial" panose="020B0604020202020204" pitchFamily="34" charset="0"/>
              </a:rPr>
              <a:t>Evangelio</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1537, Bekenntnisschriften der Evangelisch-Lutherischen Kirche, 405–648.</a:t>
            </a:r>
          </a:p>
          <a:p>
            <a:pPr marR="1000"/>
            <a:r>
              <a:rPr lang="de-DE" sz="1400" dirty="0"/>
              <a:t>Anna Neumaier: Christliches </a:t>
            </a:r>
            <a:r>
              <a:rPr lang="de-DE" sz="1400" dirty="0" err="1"/>
              <a:t>Influencing</a:t>
            </a:r>
            <a:r>
              <a:rPr lang="de-DE" sz="1400" dirty="0"/>
              <a:t> in sozialen Medien, in: Zeitschrift für Religion und Weltanschauung 3/2022, S. </a:t>
            </a:r>
            <a:r>
              <a:rPr lang="de-DE" sz="1400" dirty="0" smtClean="0"/>
              <a:t>173–184.</a:t>
            </a:r>
          </a:p>
          <a:p>
            <a:pPr marR="1000"/>
            <a:r>
              <a:rPr lang="de-DE" sz="1400" dirty="0"/>
              <a:t>Nord, Ilona und Merle, Kristin (Hrsg.): Mediatisierung religiöser Kultur. Praktisch-theologische Standortbestimmungen im interdisziplinären Kontext (Veröffentlichungen der Wissenschaftlichen Gesellschaft für Theologie (</a:t>
            </a:r>
            <a:r>
              <a:rPr lang="de-DE" sz="1400" dirty="0" err="1"/>
              <a:t>VWGTh</a:t>
            </a:r>
            <a:r>
              <a:rPr lang="de-DE" sz="1400" dirty="0"/>
              <a:t>) 58), Leipzig </a:t>
            </a:r>
            <a:r>
              <a:rPr lang="de-DE" sz="1400" dirty="0" smtClean="0"/>
              <a:t>2022.</a:t>
            </a:r>
          </a:p>
          <a:p>
            <a:pPr marR="1000"/>
            <a:endParaRPr lang="de-DE" sz="1400" dirty="0"/>
          </a:p>
          <a:p>
            <a:endParaRPr lang="de-DE" sz="1800" dirty="0"/>
          </a:p>
        </p:txBody>
      </p:sp>
    </p:spTree>
    <p:extLst>
      <p:ext uri="{BB962C8B-B14F-4D97-AF65-F5344CB8AC3E}">
        <p14:creationId xmlns:p14="http://schemas.microsoft.com/office/powerpoint/2010/main" val="1195268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 	</a:t>
            </a:r>
            <a:endParaRPr lang="de-DE" dirty="0"/>
          </a:p>
        </p:txBody>
      </p:sp>
      <p:sp>
        <p:nvSpPr>
          <p:cNvPr id="3" name="Inhaltsplatzhalter 2"/>
          <p:cNvSpPr>
            <a:spLocks noGrp="1"/>
          </p:cNvSpPr>
          <p:nvPr>
            <p:ph idx="1"/>
          </p:nvPr>
        </p:nvSpPr>
        <p:spPr>
          <a:xfrm>
            <a:off x="215900" y="1295871"/>
            <a:ext cx="8207375" cy="3960342"/>
          </a:xfrm>
        </p:spPr>
        <p:txBody>
          <a:bodyPr/>
          <a:lstStyle/>
          <a:p>
            <a:pPr marR="1000"/>
            <a:endParaRPr lang="de-DE" sz="1400" dirty="0">
              <a:latin typeface="Arial" panose="020B0604020202020204" pitchFamily="34" charset="0"/>
              <a:cs typeface="Arial" panose="020B0604020202020204" pitchFamily="34" charset="0"/>
            </a:endParaRPr>
          </a:p>
          <a:p>
            <a:pPr marR="1000"/>
            <a:endParaRPr lang="de-DE" sz="1400" dirty="0">
              <a:latin typeface="Arial" panose="020B0604020202020204" pitchFamily="34" charset="0"/>
              <a:cs typeface="Arial" panose="020B0604020202020204" pitchFamily="34" charset="0"/>
            </a:endParaRPr>
          </a:p>
          <a:p>
            <a:pPr marR="1000"/>
            <a:endParaRPr lang="de-DE" sz="1400" dirty="0" smtClean="0">
              <a:latin typeface="Arial" panose="020B0604020202020204" pitchFamily="34" charset="0"/>
              <a:cs typeface="Arial" panose="020B0604020202020204" pitchFamily="34" charset="0"/>
            </a:endParaRPr>
          </a:p>
          <a:p>
            <a:pPr marR="1000"/>
            <a:endParaRPr lang="de-DE" sz="1400" dirty="0">
              <a:latin typeface="Arial" panose="020B0604020202020204" pitchFamily="34" charset="0"/>
              <a:cs typeface="Arial" panose="020B0604020202020204" pitchFamily="34" charset="0"/>
            </a:endParaRPr>
          </a:p>
          <a:p>
            <a:endParaRPr lang="de-DE" sz="1400" dirty="0" smtClean="0"/>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44</a:t>
            </a:fld>
            <a:endParaRPr lang="de-DE" altLang="de-DE"/>
          </a:p>
        </p:txBody>
      </p:sp>
      <p:sp>
        <p:nvSpPr>
          <p:cNvPr id="5" name="Inhaltsplatzhalter 2"/>
          <p:cNvSpPr txBox="1">
            <a:spLocks/>
          </p:cNvSpPr>
          <p:nvPr/>
        </p:nvSpPr>
        <p:spPr bwMode="auto">
          <a:xfrm>
            <a:off x="368300" y="1448271"/>
            <a:ext cx="8207375" cy="39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863600" rtl="0" eaLnBrk="0" fontAlgn="base" hangingPunct="0">
              <a:lnSpc>
                <a:spcPts val="2100"/>
              </a:lnSpc>
              <a:spcBef>
                <a:spcPct val="0"/>
              </a:spcBef>
              <a:spcAft>
                <a:spcPct val="0"/>
              </a:spcAft>
              <a:buFont typeface="Arial" panose="020B0604020202020204" pitchFamily="34" charset="0"/>
              <a:defRPr kern="1200">
                <a:solidFill>
                  <a:schemeClr val="tx1"/>
                </a:solidFill>
                <a:latin typeface="Arial" charset="0"/>
                <a:ea typeface="+mn-ea"/>
                <a:cs typeface="+mn-cs"/>
              </a:defRPr>
            </a:lvl1pPr>
            <a:lvl2pPr marL="222250"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2pPr>
            <a:lvl3pPr marL="428625" indent="-204788"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3pPr>
            <a:lvl4pPr marL="650875"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4pPr>
            <a:lvl5pPr marL="868363" indent="-215900"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1000"/>
            <a:r>
              <a:rPr lang="de-DE" sz="1400" dirty="0"/>
              <a:t>Beck, Wolfgang, Nord, Ilona und Valentin, Joachim (Hrsg.): Theologie und </a:t>
            </a:r>
            <a:r>
              <a:rPr lang="de-DE" sz="1400" dirty="0" err="1"/>
              <a:t>Digitalität</a:t>
            </a:r>
            <a:r>
              <a:rPr lang="de-DE" sz="1400" dirty="0"/>
              <a:t>. Ein Kompendium, Freiburg </a:t>
            </a:r>
            <a:r>
              <a:rPr lang="de-DE" sz="1400" dirty="0" smtClean="0"/>
              <a:t>2021.</a:t>
            </a:r>
          </a:p>
          <a:p>
            <a:pPr marR="1000"/>
            <a:r>
              <a:rPr lang="de-DE" sz="1400" dirty="0"/>
              <a:t>Grözinger, Albrecht: Seelsorge als Rekonstruktion von Lebensgeschichte, in: Wege zum Menschen 38 (1986), S. 178–188</a:t>
            </a:r>
            <a:r>
              <a:rPr lang="de-DE" sz="1400" dirty="0" smtClean="0"/>
              <a:t>.</a:t>
            </a:r>
          </a:p>
          <a:p>
            <a:pPr marR="1000"/>
            <a:r>
              <a:rPr lang="de-DE" sz="1400" dirty="0" err="1"/>
              <a:t>Gräb</a:t>
            </a:r>
            <a:r>
              <a:rPr lang="de-DE" sz="1400" dirty="0"/>
              <a:t>, Wilhelm: Lebensgeschichten, Lebensentwürfe, Sinndeutungen: eine praktische Theologie gelebter Religion, Gütersloh 1998</a:t>
            </a:r>
            <a:r>
              <a:rPr lang="de-DE" sz="1400" dirty="0" smtClean="0"/>
              <a:t>.</a:t>
            </a:r>
          </a:p>
          <a:p>
            <a:pPr marR="1000"/>
            <a:r>
              <a:rPr lang="de-DE" sz="1400" dirty="0"/>
              <a:t>Drechsel, Wolfgang: Lebensgeschichte und Lebens-Geschichten. Zugänge zur Seelsorge aus biographischer Perspektive (Praktische Theologie und Kultur 7), Gütersloh 2002</a:t>
            </a:r>
            <a:r>
              <a:rPr lang="de-DE" sz="1400" dirty="0" smtClean="0"/>
              <a:t>.</a:t>
            </a:r>
          </a:p>
          <a:p>
            <a:pPr marR="1000"/>
            <a:r>
              <a:rPr lang="de-DE" sz="1400" dirty="0"/>
              <a:t>Wagner, Elke: </a:t>
            </a:r>
            <a:r>
              <a:rPr lang="de-DE" sz="1400" dirty="0" err="1"/>
              <a:t>Intimisierte</a:t>
            </a:r>
            <a:r>
              <a:rPr lang="de-DE" sz="1400" dirty="0"/>
              <a:t> </a:t>
            </a:r>
            <a:r>
              <a:rPr lang="de-DE" sz="1400" dirty="0" err="1"/>
              <a:t>Öffentlichkeiten</a:t>
            </a:r>
            <a:r>
              <a:rPr lang="de-DE" sz="1400" dirty="0"/>
              <a:t>. Pöbeleien, Shitstorms und Emotionen auf Facebook (Sozialtheorie), Bielefeld 2019</a:t>
            </a:r>
            <a:r>
              <a:rPr lang="de-DE" sz="1400" dirty="0" smtClean="0"/>
              <a:t>.</a:t>
            </a:r>
          </a:p>
          <a:p>
            <a:pPr marR="1000"/>
            <a:r>
              <a:rPr lang="de-DE" sz="1400" dirty="0"/>
              <a:t>Lallathin, Kristina: Anonym, asynchron, ortsunabhängig – gelingende seelsorgliche Kommunikation im digitalen Sozialraum, in: Spiritual Care (2023), im Druck.</a:t>
            </a:r>
          </a:p>
          <a:p>
            <a:pPr marR="1000"/>
            <a:endParaRPr lang="de-DE" sz="1400" dirty="0"/>
          </a:p>
          <a:p>
            <a:endParaRPr lang="de-DE" sz="1800" dirty="0"/>
          </a:p>
        </p:txBody>
      </p:sp>
    </p:spTree>
    <p:extLst>
      <p:ext uri="{BB962C8B-B14F-4D97-AF65-F5344CB8AC3E}">
        <p14:creationId xmlns:p14="http://schemas.microsoft.com/office/powerpoint/2010/main" val="1153305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5900" y="1738313"/>
            <a:ext cx="8207375" cy="474489"/>
          </a:xfrm>
        </p:spPr>
        <p:txBody>
          <a:bodyPr/>
          <a:lstStyle/>
          <a:p>
            <a:r>
              <a:rPr lang="de-DE" dirty="0" smtClean="0"/>
              <a:t>Backup</a:t>
            </a:r>
            <a:endParaRPr lang="de-DE" dirty="0"/>
          </a:p>
        </p:txBody>
      </p:sp>
      <p:sp>
        <p:nvSpPr>
          <p:cNvPr id="5" name="Foliennummernplatzhalter 4"/>
          <p:cNvSpPr>
            <a:spLocks noGrp="1"/>
          </p:cNvSpPr>
          <p:nvPr>
            <p:ph type="sldNum" sz="quarter" idx="12"/>
          </p:nvPr>
        </p:nvSpPr>
        <p:spPr/>
        <p:txBody>
          <a:bodyPr/>
          <a:lstStyle/>
          <a:p>
            <a:pPr>
              <a:defRPr/>
            </a:pPr>
            <a:fld id="{96697776-4910-42EA-BB30-FE10FB552A2F}" type="slidenum">
              <a:rPr lang="de-DE" altLang="de-DE" smtClean="0"/>
              <a:pPr>
                <a:defRPr/>
              </a:pPr>
              <a:t>45</a:t>
            </a:fld>
            <a:endParaRPr lang="de-DE" altLang="de-DE"/>
          </a:p>
        </p:txBody>
      </p:sp>
    </p:spTree>
    <p:extLst>
      <p:ext uri="{BB962C8B-B14F-4D97-AF65-F5344CB8AC3E}">
        <p14:creationId xmlns:p14="http://schemas.microsoft.com/office/powerpoint/2010/main" val="2367595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Churches</a:t>
            </a:r>
            <a:r>
              <a:rPr lang="de-DE" dirty="0"/>
              <a:t> online in </a:t>
            </a:r>
            <a:r>
              <a:rPr lang="de-DE" dirty="0" err="1"/>
              <a:t>times</a:t>
            </a:r>
            <a:r>
              <a:rPr lang="de-DE" dirty="0"/>
              <a:t> of Corona: CONTOC </a:t>
            </a:r>
            <a:r>
              <a:rPr lang="de-DE" dirty="0" smtClean="0"/>
              <a:t>2 </a:t>
            </a:r>
            <a:r>
              <a:rPr lang="de-DE" dirty="0"/>
              <a:t>(</a:t>
            </a:r>
            <a:r>
              <a:rPr lang="de-DE" dirty="0" smtClean="0"/>
              <a:t>2022)</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46</a:t>
            </a:fld>
            <a:endParaRPr lang="de-DE" altLang="de-DE"/>
          </a:p>
        </p:txBody>
      </p:sp>
      <p:pic>
        <p:nvPicPr>
          <p:cNvPr id="5" name="Grafik 4"/>
          <p:cNvPicPr>
            <a:picLocks noChangeAspect="1"/>
          </p:cNvPicPr>
          <p:nvPr/>
        </p:nvPicPr>
        <p:blipFill rotWithShape="1">
          <a:blip r:embed="rId2"/>
          <a:srcRect l="6206" t="19443" r="11919" b="15808"/>
          <a:stretch/>
        </p:blipFill>
        <p:spPr>
          <a:xfrm>
            <a:off x="0" y="1763713"/>
            <a:ext cx="8708433" cy="3744626"/>
          </a:xfrm>
          <a:prstGeom prst="rect">
            <a:avLst/>
          </a:prstGeom>
        </p:spPr>
      </p:pic>
      <p:sp>
        <p:nvSpPr>
          <p:cNvPr id="7" name="Textfeld 6"/>
          <p:cNvSpPr txBox="1"/>
          <p:nvPr/>
        </p:nvSpPr>
        <p:spPr>
          <a:xfrm>
            <a:off x="3024237" y="5796371"/>
            <a:ext cx="5292588" cy="276999"/>
          </a:xfrm>
          <a:prstGeom prst="rect">
            <a:avLst/>
          </a:prstGeom>
          <a:noFill/>
        </p:spPr>
        <p:txBody>
          <a:bodyPr wrap="square" rtlCol="0">
            <a:spAutoFit/>
          </a:bodyPr>
          <a:lstStyle/>
          <a:p>
            <a:pPr algn="r"/>
            <a:r>
              <a:rPr lang="de-DE" sz="1200" dirty="0" smtClean="0"/>
              <a:t>Quelle: CONTOC2 Ergebnispräsentation, Herbst 2022</a:t>
            </a:r>
            <a:endParaRPr lang="de-DE" sz="1200" dirty="0"/>
          </a:p>
        </p:txBody>
      </p:sp>
    </p:spTree>
    <p:extLst>
      <p:ext uri="{BB962C8B-B14F-4D97-AF65-F5344CB8AC3E}">
        <p14:creationId xmlns:p14="http://schemas.microsoft.com/office/powerpoint/2010/main" val="233070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Flexibilität und </a:t>
            </a:r>
            <a:r>
              <a:rPr lang="de-DE" dirty="0" err="1" smtClean="0"/>
              <a:t>Crossmedialität</a:t>
            </a:r>
            <a:endParaRPr lang="de-DE" dirty="0"/>
          </a:p>
        </p:txBody>
      </p:sp>
      <p:sp>
        <p:nvSpPr>
          <p:cNvPr id="3" name="Inhaltsplatzhalter 2"/>
          <p:cNvSpPr>
            <a:spLocks noGrp="1"/>
          </p:cNvSpPr>
          <p:nvPr>
            <p:ph idx="1"/>
          </p:nvPr>
        </p:nvSpPr>
        <p:spPr/>
        <p:txBody>
          <a:bodyPr/>
          <a:lstStyle/>
          <a:p>
            <a:endParaRPr lang="de-DE" i="1" dirty="0" smtClean="0"/>
          </a:p>
          <a:p>
            <a:endParaRPr lang="de-DE" i="1" dirty="0"/>
          </a:p>
          <a:p>
            <a:endParaRPr lang="de-DE" i="1" dirty="0" smtClean="0"/>
          </a:p>
          <a:p>
            <a:endParaRPr lang="de-DE" i="1" dirty="0"/>
          </a:p>
          <a:p>
            <a:endParaRPr lang="de-DE" i="1" dirty="0" smtClean="0"/>
          </a:p>
          <a:p>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47</a:t>
            </a:fld>
            <a:endParaRPr lang="de-DE" altLang="de-DE"/>
          </a:p>
        </p:txBody>
      </p:sp>
      <p:pic>
        <p:nvPicPr>
          <p:cNvPr id="5" name="Grafik 4"/>
          <p:cNvPicPr>
            <a:picLocks noChangeAspect="1"/>
          </p:cNvPicPr>
          <p:nvPr/>
        </p:nvPicPr>
        <p:blipFill rotWithShape="1">
          <a:blip r:embed="rId2"/>
          <a:srcRect l="6123"/>
          <a:stretch/>
        </p:blipFill>
        <p:spPr>
          <a:xfrm>
            <a:off x="5689523" y="1943943"/>
            <a:ext cx="2663306" cy="3052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feld 5"/>
          <p:cNvSpPr txBox="1"/>
          <p:nvPr/>
        </p:nvSpPr>
        <p:spPr>
          <a:xfrm>
            <a:off x="5742903" y="4698504"/>
            <a:ext cx="1944216" cy="276999"/>
          </a:xfrm>
          <a:prstGeom prst="rect">
            <a:avLst/>
          </a:prstGeom>
          <a:noFill/>
        </p:spPr>
        <p:txBody>
          <a:bodyPr wrap="square" rtlCol="0">
            <a:spAutoFit/>
          </a:bodyPr>
          <a:lstStyle/>
          <a:p>
            <a:r>
              <a:rPr lang="de-DE" sz="1200" dirty="0" smtClean="0">
                <a:solidFill>
                  <a:schemeClr val="bg1"/>
                </a:solidFill>
              </a:rPr>
              <a:t>www.yeet.de</a:t>
            </a:r>
            <a:endParaRPr lang="de-DE" sz="1200" dirty="0">
              <a:solidFill>
                <a:schemeClr val="bg1"/>
              </a:solidFill>
            </a:endParaRPr>
          </a:p>
        </p:txBody>
      </p:sp>
      <p:sp>
        <p:nvSpPr>
          <p:cNvPr id="9" name="Inhaltsplatzhalter 2"/>
          <p:cNvSpPr txBox="1">
            <a:spLocks/>
          </p:cNvSpPr>
          <p:nvPr/>
        </p:nvSpPr>
        <p:spPr bwMode="auto">
          <a:xfrm>
            <a:off x="368300" y="1691915"/>
            <a:ext cx="3772061"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863600" rtl="0" eaLnBrk="0" fontAlgn="base" hangingPunct="0">
              <a:lnSpc>
                <a:spcPts val="2100"/>
              </a:lnSpc>
              <a:spcBef>
                <a:spcPct val="0"/>
              </a:spcBef>
              <a:spcAft>
                <a:spcPct val="0"/>
              </a:spcAft>
              <a:buFont typeface="Arial" panose="020B0604020202020204" pitchFamily="34" charset="0"/>
              <a:defRPr kern="1200">
                <a:solidFill>
                  <a:schemeClr val="tx1"/>
                </a:solidFill>
                <a:latin typeface="Arial" charset="0"/>
                <a:ea typeface="+mn-ea"/>
                <a:cs typeface="+mn-cs"/>
              </a:defRPr>
            </a:lvl1pPr>
            <a:lvl2pPr marL="222250"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2pPr>
            <a:lvl3pPr marL="428625" indent="-204788"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3pPr>
            <a:lvl4pPr marL="650875"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4pPr>
            <a:lvl5pPr marL="868363" indent="-215900"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endParaRPr lang="de-DE" sz="1800" dirty="0" smtClean="0"/>
          </a:p>
        </p:txBody>
      </p:sp>
      <p:graphicFrame>
        <p:nvGraphicFramePr>
          <p:cNvPr id="11" name="Diagramm 10"/>
          <p:cNvGraphicFramePr/>
          <p:nvPr>
            <p:extLst>
              <p:ext uri="{D42A27DB-BD31-4B8C-83A1-F6EECF244321}">
                <p14:modId xmlns:p14="http://schemas.microsoft.com/office/powerpoint/2010/main" val="3841917502"/>
              </p:ext>
            </p:extLst>
          </p:nvPr>
        </p:nvGraphicFramePr>
        <p:xfrm>
          <a:off x="179921" y="1907650"/>
          <a:ext cx="5760509" cy="3840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feld 9"/>
          <p:cNvSpPr txBox="1"/>
          <p:nvPr/>
        </p:nvSpPr>
        <p:spPr>
          <a:xfrm>
            <a:off x="245291" y="1526028"/>
            <a:ext cx="5587257" cy="338554"/>
          </a:xfrm>
          <a:prstGeom prst="rect">
            <a:avLst/>
          </a:prstGeom>
          <a:noFill/>
        </p:spPr>
        <p:txBody>
          <a:bodyPr wrap="square" rtlCol="0">
            <a:spAutoFit/>
          </a:bodyPr>
          <a:lstStyle/>
          <a:p>
            <a:r>
              <a:rPr lang="de-DE" sz="1600" b="1" dirty="0" smtClean="0"/>
              <a:t>Ein crossmediales Modell für seelsorgliche Interaktion</a:t>
            </a:r>
            <a:endParaRPr lang="de-DE" sz="1600" b="1" dirty="0"/>
          </a:p>
        </p:txBody>
      </p:sp>
      <p:sp>
        <p:nvSpPr>
          <p:cNvPr id="12" name="Textfeld 11"/>
          <p:cNvSpPr txBox="1"/>
          <p:nvPr/>
        </p:nvSpPr>
        <p:spPr>
          <a:xfrm>
            <a:off x="1836105" y="5905544"/>
            <a:ext cx="6336704" cy="430887"/>
          </a:xfrm>
          <a:prstGeom prst="rect">
            <a:avLst/>
          </a:prstGeom>
          <a:noFill/>
        </p:spPr>
        <p:txBody>
          <a:bodyPr wrap="square" rtlCol="0">
            <a:spAutoFit/>
          </a:bodyPr>
          <a:lstStyle/>
          <a:p>
            <a:r>
              <a:rPr lang="de-DE" sz="1100" dirty="0" smtClean="0"/>
              <a:t>Quelle: Wegner, Carlotta &amp; Ullmann, Norina: Digital ansprechbar. Seelsorge auf Instagram, Interview mit Nico Buschmann, in: Spiritual Care (2023), im Druck.</a:t>
            </a:r>
            <a:endParaRPr lang="de-DE" sz="1050" dirty="0"/>
          </a:p>
        </p:txBody>
      </p:sp>
    </p:spTree>
    <p:extLst>
      <p:ext uri="{BB962C8B-B14F-4D97-AF65-F5344CB8AC3E}">
        <p14:creationId xmlns:p14="http://schemas.microsoft.com/office/powerpoint/2010/main" val="19459790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Offene Fragen zur digitalen Seelsorge…</a:t>
            </a:r>
            <a:endParaRPr lang="de-DE" dirty="0"/>
          </a:p>
        </p:txBody>
      </p:sp>
      <p:sp>
        <p:nvSpPr>
          <p:cNvPr id="3" name="Inhaltsplatzhalter 2"/>
          <p:cNvSpPr>
            <a:spLocks noGrp="1"/>
          </p:cNvSpPr>
          <p:nvPr>
            <p:ph idx="1"/>
          </p:nvPr>
        </p:nvSpPr>
        <p:spPr/>
        <p:txBody>
          <a:bodyPr/>
          <a:lstStyle/>
          <a:p>
            <a:r>
              <a:rPr lang="en-US" dirty="0"/>
              <a:t>-- </a:t>
            </a:r>
            <a:r>
              <a:rPr lang="en-US" b="1" dirty="0" err="1" smtClean="0"/>
              <a:t>Professioneller</a:t>
            </a:r>
            <a:r>
              <a:rPr lang="en-US" b="1" dirty="0" smtClean="0"/>
              <a:t> </a:t>
            </a:r>
            <a:r>
              <a:rPr lang="en-US" b="1" dirty="0" err="1" smtClean="0"/>
              <a:t>Umgang</a:t>
            </a:r>
            <a:r>
              <a:rPr lang="en-US" b="1" dirty="0" smtClean="0"/>
              <a:t> </a:t>
            </a:r>
            <a:r>
              <a:rPr lang="en-US" b="1" dirty="0" err="1" smtClean="0"/>
              <a:t>mit</a:t>
            </a:r>
            <a:r>
              <a:rPr lang="en-US" b="1" dirty="0" smtClean="0"/>
              <a:t> Balance </a:t>
            </a:r>
            <a:r>
              <a:rPr lang="en-US" b="1" dirty="0" err="1" smtClean="0"/>
              <a:t>zwischen</a:t>
            </a:r>
            <a:r>
              <a:rPr lang="en-US" b="1" dirty="0" smtClean="0"/>
              <a:t> </a:t>
            </a:r>
            <a:r>
              <a:rPr lang="en-US" b="1" dirty="0" err="1" smtClean="0"/>
              <a:t>Privatheit</a:t>
            </a:r>
            <a:r>
              <a:rPr lang="en-US" b="1" dirty="0" smtClean="0"/>
              <a:t> und </a:t>
            </a:r>
            <a:r>
              <a:rPr lang="en-US" b="1" dirty="0" err="1" smtClean="0"/>
              <a:t>Öffentlichkeit</a:t>
            </a:r>
            <a:r>
              <a:rPr lang="en-US" b="1" dirty="0" smtClean="0"/>
              <a:t> </a:t>
            </a:r>
            <a:r>
              <a:rPr lang="en-US" dirty="0" smtClean="0"/>
              <a:t>(</a:t>
            </a:r>
            <a:r>
              <a:rPr lang="en-US" dirty="0" err="1" smtClean="0"/>
              <a:t>pastoraltheologische</a:t>
            </a:r>
            <a:r>
              <a:rPr lang="en-US" dirty="0" smtClean="0"/>
              <a:t> </a:t>
            </a:r>
            <a:r>
              <a:rPr lang="en-US" dirty="0" err="1" smtClean="0"/>
              <a:t>Reflexion</a:t>
            </a:r>
            <a:r>
              <a:rPr lang="en-US" dirty="0" smtClean="0"/>
              <a:t> </a:t>
            </a:r>
            <a:r>
              <a:rPr lang="en-US" dirty="0" err="1" smtClean="0"/>
              <a:t>notwendig</a:t>
            </a:r>
            <a:r>
              <a:rPr lang="en-US" dirty="0" smtClean="0"/>
              <a:t>)  </a:t>
            </a:r>
          </a:p>
          <a:p>
            <a:r>
              <a:rPr lang="en-US" dirty="0" smtClean="0"/>
              <a:t>-- </a:t>
            </a:r>
            <a:r>
              <a:rPr lang="en-US" b="1" dirty="0" err="1" smtClean="0"/>
              <a:t>Selbstöffnung</a:t>
            </a:r>
            <a:r>
              <a:rPr lang="en-US" b="1" dirty="0" smtClean="0"/>
              <a:t> </a:t>
            </a:r>
            <a:r>
              <a:rPr lang="en-US" b="1" dirty="0" err="1" smtClean="0"/>
              <a:t>provoziert</a:t>
            </a:r>
            <a:r>
              <a:rPr lang="en-US" b="1" dirty="0" smtClean="0"/>
              <a:t> </a:t>
            </a:r>
            <a:r>
              <a:rPr lang="en-US" b="1" dirty="0" err="1" smtClean="0"/>
              <a:t>auch</a:t>
            </a:r>
            <a:r>
              <a:rPr lang="en-US" b="1" dirty="0" smtClean="0"/>
              <a:t> </a:t>
            </a:r>
            <a:r>
              <a:rPr lang="en-US" b="1" dirty="0" err="1" smtClean="0"/>
              <a:t>Angriffe</a:t>
            </a:r>
            <a:r>
              <a:rPr lang="en-US" dirty="0" smtClean="0"/>
              <a:t>, Hass, </a:t>
            </a:r>
            <a:r>
              <a:rPr lang="en-US" dirty="0" err="1" smtClean="0"/>
              <a:t>Ablehnung</a:t>
            </a:r>
            <a:r>
              <a:rPr lang="en-US" dirty="0" smtClean="0"/>
              <a:t> (</a:t>
            </a:r>
            <a:r>
              <a:rPr lang="en-US" dirty="0" err="1" smtClean="0"/>
              <a:t>Selbstschutz</a:t>
            </a:r>
            <a:r>
              <a:rPr lang="en-US" dirty="0" smtClean="0"/>
              <a:t>, Supervision, </a:t>
            </a:r>
            <a:r>
              <a:rPr lang="en-US" dirty="0" err="1" smtClean="0"/>
              <a:t>professioneller</a:t>
            </a:r>
            <a:r>
              <a:rPr lang="en-US" dirty="0" smtClean="0"/>
              <a:t> </a:t>
            </a:r>
            <a:r>
              <a:rPr lang="en-US" dirty="0" err="1" smtClean="0"/>
              <a:t>Umgang</a:t>
            </a:r>
            <a:r>
              <a:rPr lang="en-US" dirty="0" smtClean="0"/>
              <a:t>)</a:t>
            </a:r>
            <a:endParaRPr lang="en-US" dirty="0"/>
          </a:p>
          <a:p>
            <a:r>
              <a:rPr lang="en-US" dirty="0" smtClean="0"/>
              <a:t>-- </a:t>
            </a:r>
            <a:r>
              <a:rPr lang="en-US" b="1" dirty="0" err="1" smtClean="0"/>
              <a:t>Datenschutz</a:t>
            </a:r>
            <a:r>
              <a:rPr lang="en-US" dirty="0" smtClean="0"/>
              <a:t> </a:t>
            </a:r>
            <a:r>
              <a:rPr lang="en-US" b="1" dirty="0" smtClean="0"/>
              <a:t>und </a:t>
            </a:r>
            <a:r>
              <a:rPr lang="en-US" b="1" dirty="0" err="1" smtClean="0"/>
              <a:t>Seelsorgegeheimnis</a:t>
            </a:r>
            <a:r>
              <a:rPr lang="en-US" dirty="0" smtClean="0"/>
              <a:t> (</a:t>
            </a:r>
            <a:r>
              <a:rPr lang="en-US" dirty="0" err="1" smtClean="0"/>
              <a:t>soziale</a:t>
            </a:r>
            <a:r>
              <a:rPr lang="en-US" dirty="0" smtClean="0"/>
              <a:t> </a:t>
            </a:r>
            <a:r>
              <a:rPr lang="en-US" dirty="0" err="1" smtClean="0"/>
              <a:t>Netzwerke</a:t>
            </a:r>
            <a:r>
              <a:rPr lang="en-US" dirty="0" smtClean="0"/>
              <a:t> </a:t>
            </a:r>
            <a:r>
              <a:rPr lang="en-US" dirty="0" err="1" smtClean="0"/>
              <a:t>sind</a:t>
            </a:r>
            <a:r>
              <a:rPr lang="en-US" dirty="0" smtClean="0"/>
              <a:t> </a:t>
            </a:r>
            <a:r>
              <a:rPr lang="en-US" dirty="0" err="1" smtClean="0"/>
              <a:t>selten</a:t>
            </a:r>
            <a:r>
              <a:rPr lang="en-US" dirty="0" smtClean="0"/>
              <a:t> </a:t>
            </a:r>
            <a:r>
              <a:rPr lang="en-US" dirty="0" err="1" smtClean="0"/>
              <a:t>geschützt</a:t>
            </a:r>
            <a:r>
              <a:rPr lang="en-US" dirty="0" smtClean="0"/>
              <a:t>, </a:t>
            </a:r>
            <a:r>
              <a:rPr lang="en-US" dirty="0" err="1" smtClean="0"/>
              <a:t>auch</a:t>
            </a:r>
            <a:r>
              <a:rPr lang="en-US" dirty="0" smtClean="0"/>
              <a:t> </a:t>
            </a:r>
            <a:r>
              <a:rPr lang="en-US" dirty="0" err="1" smtClean="0"/>
              <a:t>nicht</a:t>
            </a:r>
            <a:r>
              <a:rPr lang="en-US" dirty="0" smtClean="0"/>
              <a:t> </a:t>
            </a:r>
            <a:r>
              <a:rPr lang="en-US" dirty="0" err="1" smtClean="0"/>
              <a:t>bei</a:t>
            </a:r>
            <a:r>
              <a:rPr lang="en-US" dirty="0" smtClean="0"/>
              <a:t> </a:t>
            </a:r>
            <a:r>
              <a:rPr lang="en-US" dirty="0" err="1" smtClean="0"/>
              <a:t>Privatnachrichten</a:t>
            </a:r>
            <a:r>
              <a:rPr lang="en-US" dirty="0" smtClean="0"/>
              <a:t>): </a:t>
            </a:r>
            <a:r>
              <a:rPr lang="en-US" dirty="0" err="1" smtClean="0"/>
              <a:t>Nutzung</a:t>
            </a:r>
            <a:r>
              <a:rPr lang="en-US" dirty="0" smtClean="0"/>
              <a:t> für </a:t>
            </a:r>
            <a:r>
              <a:rPr lang="en-US" dirty="0" err="1" smtClean="0"/>
              <a:t>Werbezwecke</a:t>
            </a:r>
            <a:r>
              <a:rPr lang="en-US" dirty="0" smtClean="0"/>
              <a:t>, Big data, </a:t>
            </a:r>
            <a:r>
              <a:rPr lang="en-US" dirty="0" err="1" smtClean="0"/>
              <a:t>Zweitnutzung</a:t>
            </a:r>
            <a:r>
              <a:rPr lang="en-US" dirty="0" smtClean="0"/>
              <a:t> der </a:t>
            </a:r>
            <a:r>
              <a:rPr lang="en-US" dirty="0" err="1" smtClean="0"/>
              <a:t>Daten</a:t>
            </a:r>
            <a:r>
              <a:rPr lang="en-US" dirty="0"/>
              <a:t> </a:t>
            </a:r>
            <a:r>
              <a:rPr lang="en-US" dirty="0" smtClean="0"/>
              <a:t>(</a:t>
            </a:r>
            <a:r>
              <a:rPr lang="en-US" dirty="0" err="1" smtClean="0"/>
              <a:t>Gesundheitssystem</a:t>
            </a:r>
            <a:r>
              <a:rPr lang="en-US" dirty="0" smtClean="0"/>
              <a:t>) </a:t>
            </a:r>
          </a:p>
          <a:p>
            <a:r>
              <a:rPr lang="en-US" dirty="0" smtClean="0"/>
              <a:t>-- </a:t>
            </a:r>
            <a:r>
              <a:rPr lang="en-US" b="1" dirty="0" err="1" smtClean="0"/>
              <a:t>Partizipation</a:t>
            </a:r>
            <a:r>
              <a:rPr lang="en-US" b="1" dirty="0" smtClean="0"/>
              <a:t> und </a:t>
            </a:r>
            <a:r>
              <a:rPr lang="en-US" b="1" dirty="0" err="1" smtClean="0"/>
              <a:t>Austausch</a:t>
            </a:r>
            <a:r>
              <a:rPr lang="en-US" b="1" dirty="0" smtClean="0"/>
              <a:t> </a:t>
            </a:r>
            <a:r>
              <a:rPr lang="en-US" dirty="0" err="1" smtClean="0"/>
              <a:t>über</a:t>
            </a:r>
            <a:r>
              <a:rPr lang="en-US" dirty="0" smtClean="0"/>
              <a:t> </a:t>
            </a:r>
            <a:r>
              <a:rPr lang="en-US" dirty="0" err="1" smtClean="0"/>
              <a:t>soziale</a:t>
            </a:r>
            <a:r>
              <a:rPr lang="en-US" dirty="0" smtClean="0"/>
              <a:t> </a:t>
            </a:r>
            <a:r>
              <a:rPr lang="en-US" dirty="0" err="1" smtClean="0"/>
              <a:t>Netzwerke</a:t>
            </a:r>
            <a:r>
              <a:rPr lang="en-US" dirty="0" smtClean="0"/>
              <a:t> </a:t>
            </a:r>
            <a:r>
              <a:rPr lang="en-US" dirty="0" err="1" smtClean="0"/>
              <a:t>limitiert</a:t>
            </a:r>
            <a:r>
              <a:rPr lang="en-US" dirty="0" smtClean="0"/>
              <a:t> (</a:t>
            </a:r>
            <a:r>
              <a:rPr lang="en-US" dirty="0" err="1" smtClean="0"/>
              <a:t>zentriert</a:t>
            </a:r>
            <a:r>
              <a:rPr lang="en-US" dirty="0" smtClean="0"/>
              <a:t> auf </a:t>
            </a:r>
            <a:r>
              <a:rPr lang="en-US" dirty="0" err="1" smtClean="0"/>
              <a:t>Individualaccounts</a:t>
            </a:r>
            <a:r>
              <a:rPr lang="en-US" dirty="0" smtClean="0"/>
              <a:t>, </a:t>
            </a:r>
            <a:r>
              <a:rPr lang="en-US" dirty="0" err="1" smtClean="0"/>
              <a:t>Gruppenaustausch</a:t>
            </a:r>
            <a:r>
              <a:rPr lang="en-US" dirty="0" smtClean="0"/>
              <a:t> </a:t>
            </a:r>
            <a:r>
              <a:rPr lang="en-US" dirty="0" err="1" smtClean="0"/>
              <a:t>fraglich</a:t>
            </a:r>
            <a:r>
              <a:rPr lang="en-US" dirty="0" smtClean="0"/>
              <a:t>)</a:t>
            </a:r>
          </a:p>
          <a:p>
            <a:r>
              <a:rPr lang="en-US" dirty="0" smtClean="0"/>
              <a:t>-- </a:t>
            </a:r>
            <a:r>
              <a:rPr lang="en-US" b="1" dirty="0" err="1" smtClean="0"/>
              <a:t>Zeitaufwand</a:t>
            </a:r>
            <a:r>
              <a:rPr lang="en-US" dirty="0" smtClean="0"/>
              <a:t> und </a:t>
            </a:r>
            <a:r>
              <a:rPr lang="en-US" dirty="0" err="1" smtClean="0"/>
              <a:t>Belastung</a:t>
            </a:r>
            <a:r>
              <a:rPr lang="en-US" dirty="0" smtClean="0"/>
              <a:t> für </a:t>
            </a:r>
            <a:r>
              <a:rPr lang="en-US" dirty="0" err="1" smtClean="0"/>
              <a:t>Seelsorgende</a:t>
            </a:r>
            <a:endParaRPr lang="en-US" dirty="0" smtClean="0"/>
          </a:p>
          <a:p>
            <a:r>
              <a:rPr lang="en-US" dirty="0" smtClean="0"/>
              <a:t>-- </a:t>
            </a:r>
            <a:r>
              <a:rPr lang="en-US" b="1" dirty="0" err="1" smtClean="0"/>
              <a:t>Macht</a:t>
            </a:r>
            <a:r>
              <a:rPr lang="en-US" b="1" dirty="0" smtClean="0"/>
              <a:t> und </a:t>
            </a:r>
            <a:r>
              <a:rPr lang="en-US" b="1" dirty="0" err="1" smtClean="0"/>
              <a:t>Machtmissbrauch</a:t>
            </a:r>
            <a:endParaRPr lang="en-US" b="1" dirty="0" smtClean="0"/>
          </a:p>
          <a:p>
            <a:r>
              <a:rPr lang="en-US" dirty="0" smtClean="0"/>
              <a:t>-- </a:t>
            </a:r>
            <a:r>
              <a:rPr lang="en-US" b="1" dirty="0" err="1" smtClean="0"/>
              <a:t>seelsorgliche</a:t>
            </a:r>
            <a:r>
              <a:rPr lang="en-US" b="1" dirty="0" smtClean="0"/>
              <a:t> </a:t>
            </a:r>
            <a:r>
              <a:rPr lang="en-US" b="1" dirty="0" err="1" smtClean="0"/>
              <a:t>Weiterbildung</a:t>
            </a:r>
            <a:r>
              <a:rPr lang="en-US" b="1" dirty="0" smtClean="0"/>
              <a:t> und </a:t>
            </a:r>
            <a:r>
              <a:rPr lang="en-US" b="1" dirty="0" err="1" smtClean="0"/>
              <a:t>Kompetenz</a:t>
            </a:r>
            <a:r>
              <a:rPr lang="en-US" b="1" dirty="0" smtClean="0"/>
              <a:t> </a:t>
            </a:r>
          </a:p>
          <a:p>
            <a:r>
              <a:rPr lang="en-US" dirty="0"/>
              <a:t/>
            </a:r>
            <a:br>
              <a:rPr lang="en-US" dirty="0"/>
            </a:b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48</a:t>
            </a:fld>
            <a:endParaRPr lang="de-DE" altLang="de-DE"/>
          </a:p>
        </p:txBody>
      </p:sp>
      <p:pic>
        <p:nvPicPr>
          <p:cNvPr id="5" name="Grafik 4"/>
          <p:cNvPicPr>
            <a:picLocks noChangeAspect="1"/>
          </p:cNvPicPr>
          <p:nvPr/>
        </p:nvPicPr>
        <p:blipFill>
          <a:blip r:embed="rId2"/>
          <a:stretch>
            <a:fillRect/>
          </a:stretch>
        </p:blipFill>
        <p:spPr>
          <a:xfrm>
            <a:off x="5292489" y="4713311"/>
            <a:ext cx="2952328" cy="1626793"/>
          </a:xfrm>
          <a:prstGeom prst="rect">
            <a:avLst/>
          </a:prstGeom>
        </p:spPr>
      </p:pic>
    </p:spTree>
    <p:extLst>
      <p:ext uri="{BB962C8B-B14F-4D97-AF65-F5344CB8AC3E}">
        <p14:creationId xmlns:p14="http://schemas.microsoft.com/office/powerpoint/2010/main" val="2491960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seelsorgliche Haltung macht den Unterschied</a:t>
            </a:r>
            <a:endParaRPr lang="de-DE" dirty="0"/>
          </a:p>
        </p:txBody>
      </p:sp>
      <p:sp>
        <p:nvSpPr>
          <p:cNvPr id="3" name="Inhaltsplatzhalter 2"/>
          <p:cNvSpPr>
            <a:spLocks noGrp="1"/>
          </p:cNvSpPr>
          <p:nvPr>
            <p:ph idx="1"/>
          </p:nvPr>
        </p:nvSpPr>
        <p:spPr>
          <a:xfrm>
            <a:off x="215900" y="1763713"/>
            <a:ext cx="8316949" cy="3492500"/>
          </a:xfrm>
        </p:spPr>
        <p:txBody>
          <a:bodyPr/>
          <a:lstStyle/>
          <a:p>
            <a:r>
              <a:rPr lang="de-DE" dirty="0" err="1" smtClean="0"/>
              <a:t>Storytelling</a:t>
            </a:r>
            <a:r>
              <a:rPr lang="de-DE" dirty="0" smtClean="0"/>
              <a:t>: alle tun es – </a:t>
            </a:r>
            <a:r>
              <a:rPr lang="de-DE" dirty="0" err="1" smtClean="0"/>
              <a:t>Seelsorgende</a:t>
            </a:r>
            <a:r>
              <a:rPr lang="de-DE" dirty="0" smtClean="0"/>
              <a:t> anders? </a:t>
            </a:r>
            <a:endParaRPr lang="de-DE" dirty="0"/>
          </a:p>
          <a:p>
            <a:endParaRPr lang="de-DE" dirty="0" smtClean="0"/>
          </a:p>
          <a:p>
            <a:r>
              <a:rPr lang="de-DE" b="1" dirty="0" smtClean="0"/>
              <a:t>Öffentliche digitale Seelsorge: </a:t>
            </a:r>
            <a:endParaRPr lang="de-DE" b="1" dirty="0"/>
          </a:p>
          <a:p>
            <a:pPr marL="285750" indent="-285750">
              <a:buFontTx/>
              <a:buChar char="-"/>
            </a:pPr>
            <a:r>
              <a:rPr lang="de-DE" dirty="0" smtClean="0"/>
              <a:t>Einblicke ins Privatleben (Gefühle, Alltagsleben, Lebensereignisse)</a:t>
            </a:r>
            <a:endParaRPr lang="de-DE" dirty="0"/>
          </a:p>
          <a:p>
            <a:pPr marL="285750" indent="-285750">
              <a:buFontTx/>
              <a:buChar char="-"/>
            </a:pPr>
            <a:r>
              <a:rPr lang="de-DE" dirty="0" smtClean="0"/>
              <a:t>Weniger Glitzer und </a:t>
            </a:r>
            <a:r>
              <a:rPr lang="de-DE" dirty="0" err="1" smtClean="0"/>
              <a:t>Glamlour</a:t>
            </a:r>
            <a:r>
              <a:rPr lang="de-DE" dirty="0" smtClean="0"/>
              <a:t>, mehr Verletzlichkeit und </a:t>
            </a:r>
            <a:r>
              <a:rPr lang="de-DE" dirty="0" err="1" smtClean="0"/>
              <a:t>Fragmentarität</a:t>
            </a:r>
            <a:endParaRPr lang="de-DE" dirty="0"/>
          </a:p>
          <a:p>
            <a:pPr marL="285750" indent="-285750">
              <a:buFontTx/>
              <a:buChar char="-"/>
            </a:pPr>
            <a:r>
              <a:rPr lang="de-DE" dirty="0" smtClean="0"/>
              <a:t>Tabuthemen bekommen Raum</a:t>
            </a:r>
            <a:endParaRPr lang="de-DE" dirty="0"/>
          </a:p>
          <a:p>
            <a:pPr marL="285750" indent="-285750">
              <a:buFontTx/>
              <a:buChar char="-"/>
            </a:pPr>
            <a:r>
              <a:rPr lang="de-DE" dirty="0" smtClean="0"/>
              <a:t>Offenheit und Interesse für die Geschichten, Gefühle, Erlebnisse anderer  </a:t>
            </a:r>
            <a:endParaRPr lang="de-DE" dirty="0"/>
          </a:p>
          <a:p>
            <a:pPr marL="285750" indent="-285750">
              <a:buFontTx/>
              <a:buChar char="-"/>
            </a:pPr>
            <a:r>
              <a:rPr lang="de-DE" dirty="0" smtClean="0"/>
              <a:t>Gelegenheit für Partizipation und Mitteilung</a:t>
            </a:r>
          </a:p>
          <a:p>
            <a:pPr marL="285750" indent="-285750">
              <a:buFontTx/>
              <a:buChar char="-"/>
            </a:pPr>
            <a:r>
              <a:rPr lang="de-DE" dirty="0" smtClean="0"/>
              <a:t>Vertrauensvolle Interaktion (Respekt, Wertschätzung, Verschwiegenheit) </a:t>
            </a:r>
          </a:p>
          <a:p>
            <a:pPr marL="285750" indent="-285750">
              <a:buFontTx/>
              <a:buChar char="-"/>
            </a:pPr>
            <a:r>
              <a:rPr lang="de-DE" dirty="0" smtClean="0"/>
              <a:t>Keine Werbung </a:t>
            </a:r>
          </a:p>
          <a:p>
            <a:pPr marL="285750" indent="-285750">
              <a:buFontTx/>
              <a:buChar char="-"/>
            </a:pPr>
            <a:r>
              <a:rPr lang="de-DE" dirty="0" smtClean="0"/>
              <a:t>Verweis und Verlinken offizieller Seelsorgeangebote (z.B. Telefonseelsorge)</a:t>
            </a:r>
          </a:p>
          <a:p>
            <a:endParaRPr lang="de-DE" dirty="0" smtClean="0"/>
          </a:p>
          <a:p>
            <a:r>
              <a:rPr lang="de-DE" b="1" dirty="0" smtClean="0"/>
              <a:t>Geschützte digitale Seelsorge: </a:t>
            </a:r>
          </a:p>
          <a:p>
            <a:pPr marL="285750" indent="-285750">
              <a:buFontTx/>
              <a:buChar char="-"/>
            </a:pPr>
            <a:r>
              <a:rPr lang="de-DE" dirty="0" smtClean="0"/>
              <a:t>Gezieltes Angebot von individueller Seelsorge unter vier Augen</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49</a:t>
            </a:fld>
            <a:endParaRPr lang="de-DE" altLang="de-DE"/>
          </a:p>
        </p:txBody>
      </p:sp>
    </p:spTree>
    <p:extLst>
      <p:ext uri="{BB962C8B-B14F-4D97-AF65-F5344CB8AC3E}">
        <p14:creationId xmlns:p14="http://schemas.microsoft.com/office/powerpoint/2010/main" val="1501655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2: „Ich </a:t>
            </a:r>
            <a:r>
              <a:rPr lang="de-DE" dirty="0" smtClean="0"/>
              <a:t>bin hier, um zuzuhören“</a:t>
            </a:r>
            <a:endParaRPr lang="de-DE" dirty="0"/>
          </a:p>
        </p:txBody>
      </p:sp>
      <p:sp>
        <p:nvSpPr>
          <p:cNvPr id="3" name="Inhaltsplatzhalter 2"/>
          <p:cNvSpPr>
            <a:spLocks noGrp="1"/>
          </p:cNvSpPr>
          <p:nvPr>
            <p:ph idx="1"/>
          </p:nvPr>
        </p:nvSpPr>
        <p:spPr>
          <a:xfrm>
            <a:off x="215900" y="1763923"/>
            <a:ext cx="7992913" cy="3492500"/>
          </a:xfrm>
        </p:spPr>
        <p:txBody>
          <a:bodyPr/>
          <a:lstStyle/>
          <a:p>
            <a:r>
              <a:rPr lang="de-DE" dirty="0" smtClean="0"/>
              <a:t>Mir geht es heute gar nicht gut! </a:t>
            </a:r>
          </a:p>
          <a:p>
            <a:endParaRPr lang="de-DE" i="1" dirty="0" smtClean="0"/>
          </a:p>
          <a:p>
            <a:r>
              <a:rPr lang="de-DE" i="1" dirty="0" smtClean="0"/>
              <a:t>Es </a:t>
            </a:r>
            <a:r>
              <a:rPr lang="de-DE" i="1" dirty="0"/>
              <a:t>tut mir leid zu hören, dass es dir heute nicht gut geht. Kannst du mir vielleicht mehr darüber erzählen, was los ist? Ich bin hier, um zuzuhören und vielleicht kann ich dir auf irgendeine Weise helfen oder dir zumindest ein offenes Ohr bieten</a:t>
            </a:r>
            <a:r>
              <a:rPr lang="de-DE" i="1" dirty="0" smtClean="0"/>
              <a:t>. </a:t>
            </a:r>
            <a:endParaRPr lang="de-DE" i="1" dirty="0"/>
          </a:p>
          <a:p>
            <a:endParaRPr lang="de-DE" sz="1600" i="1" dirty="0"/>
          </a:p>
          <a:p>
            <a:endParaRPr lang="de-DE" sz="1600" i="1"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5</a:t>
            </a:fld>
            <a:endParaRPr lang="de-DE" altLang="de-DE"/>
          </a:p>
        </p:txBody>
      </p:sp>
    </p:spTree>
    <p:extLst>
      <p:ext uri="{BB962C8B-B14F-4D97-AF65-F5344CB8AC3E}">
        <p14:creationId xmlns:p14="http://schemas.microsoft.com/office/powerpoint/2010/main" val="552837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e-DE" altLang="de-DE" dirty="0" smtClean="0">
                <a:latin typeface="Arial" panose="020B0604020202020204" pitchFamily="34" charset="0"/>
              </a:rPr>
              <a:t>Medien und Seelsorge </a:t>
            </a:r>
          </a:p>
        </p:txBody>
      </p:sp>
      <p:sp>
        <p:nvSpPr>
          <p:cNvPr id="15363" name="Foliennummernplatzhalter 3"/>
          <p:cNvSpPr>
            <a:spLocks noGrp="1"/>
          </p:cNvSpPr>
          <p:nvPr>
            <p:ph type="sldNum" sz="quarter" idx="10"/>
          </p:nvPr>
        </p:nvSpPr>
        <p:spPr>
          <a:noFill/>
        </p:spPr>
        <p:txBody>
          <a:bodyPr/>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Tx/>
              <a:buNone/>
            </a:pPr>
            <a:fld id="{2011DB7F-E4C0-4430-BC3E-2EBCE5B7D3CB}" type="slidenum">
              <a:rPr lang="de-DE" altLang="de-DE" smtClean="0"/>
              <a:pPr>
                <a:lnSpc>
                  <a:spcPct val="100000"/>
                </a:lnSpc>
                <a:buFontTx/>
                <a:buNone/>
              </a:pPr>
              <a:t>50</a:t>
            </a:fld>
            <a:endParaRPr lang="de-DE" altLang="de-DE" smtClean="0"/>
          </a:p>
        </p:txBody>
      </p:sp>
      <p:sp>
        <p:nvSpPr>
          <p:cNvPr id="15364" name="Fußzeilenplatzhalter 4"/>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defRPr sz="1500">
                <a:solidFill>
                  <a:schemeClr val="tx1"/>
                </a:solidFill>
                <a:latin typeface="Arial" panose="020B0604020202020204" pitchFamily="34" charset="0"/>
                <a:cs typeface="Arial" panose="020B0604020202020204" pitchFamily="34" charset="0"/>
              </a:defRPr>
            </a:lvl1pPr>
            <a:lvl2pPr marL="742950" indent="-285750">
              <a:defRPr sz="1500">
                <a:solidFill>
                  <a:schemeClr val="tx1"/>
                </a:solidFill>
                <a:latin typeface="Arial" panose="020B0604020202020204" pitchFamily="34" charset="0"/>
                <a:cs typeface="Arial" panose="020B0604020202020204" pitchFamily="34" charset="0"/>
              </a:defRPr>
            </a:lvl2pPr>
            <a:lvl3pPr marL="1143000" indent="-228600">
              <a:defRPr sz="1500">
                <a:solidFill>
                  <a:schemeClr val="tx1"/>
                </a:solidFill>
                <a:latin typeface="Arial" panose="020B0604020202020204" pitchFamily="34" charset="0"/>
                <a:cs typeface="Arial" panose="020B0604020202020204" pitchFamily="34" charset="0"/>
              </a:defRPr>
            </a:lvl3pPr>
            <a:lvl4pPr marL="1600200" indent="-228600">
              <a:defRPr sz="1500">
                <a:solidFill>
                  <a:schemeClr val="tx1"/>
                </a:solidFill>
                <a:latin typeface="Arial" panose="020B0604020202020204" pitchFamily="34" charset="0"/>
                <a:cs typeface="Arial" panose="020B0604020202020204" pitchFamily="34" charset="0"/>
              </a:defRPr>
            </a:lvl4pPr>
            <a:lvl5pPr marL="2057400" indent="-22860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endParaRPr lang="de-DE" altLang="de-DE" sz="1000" smtClean="0"/>
          </a:p>
        </p:txBody>
      </p:sp>
      <p:sp>
        <p:nvSpPr>
          <p:cNvPr id="7" name="Abgerundetes Rechteck 6"/>
          <p:cNvSpPr/>
          <p:nvPr/>
        </p:nvSpPr>
        <p:spPr>
          <a:xfrm>
            <a:off x="5724537" y="3831232"/>
            <a:ext cx="1979612" cy="60166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de-DE" sz="1800" dirty="0" smtClean="0"/>
              <a:t>Videotelefonie</a:t>
            </a:r>
            <a:endParaRPr lang="de-DE" sz="1800" dirty="0"/>
          </a:p>
        </p:txBody>
      </p:sp>
      <p:sp>
        <p:nvSpPr>
          <p:cNvPr id="8" name="Abgerundetes Rechteck 7"/>
          <p:cNvSpPr/>
          <p:nvPr/>
        </p:nvSpPr>
        <p:spPr>
          <a:xfrm>
            <a:off x="1872109" y="1756923"/>
            <a:ext cx="1884790" cy="55568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de-DE" sz="1800" dirty="0" smtClean="0"/>
              <a:t>Chat</a:t>
            </a:r>
            <a:endParaRPr lang="de-DE" sz="1800" dirty="0"/>
          </a:p>
        </p:txBody>
      </p:sp>
      <p:sp>
        <p:nvSpPr>
          <p:cNvPr id="9" name="Abgerundetes Rechteck 8"/>
          <p:cNvSpPr/>
          <p:nvPr/>
        </p:nvSpPr>
        <p:spPr>
          <a:xfrm>
            <a:off x="382363" y="1453585"/>
            <a:ext cx="2016125" cy="55403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de-DE" sz="1800" dirty="0" smtClean="0"/>
              <a:t>Email</a:t>
            </a:r>
            <a:endParaRPr lang="de-DE" sz="1800" dirty="0"/>
          </a:p>
        </p:txBody>
      </p:sp>
      <p:sp>
        <p:nvSpPr>
          <p:cNvPr id="11" name="Abgerundetes Rechteck 10"/>
          <p:cNvSpPr/>
          <p:nvPr/>
        </p:nvSpPr>
        <p:spPr>
          <a:xfrm>
            <a:off x="3330338" y="2054040"/>
            <a:ext cx="2016125" cy="51681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de-DE" sz="1600" dirty="0" smtClean="0"/>
              <a:t>Messenger </a:t>
            </a:r>
            <a:br>
              <a:rPr lang="de-DE" sz="1600" dirty="0" smtClean="0"/>
            </a:br>
            <a:r>
              <a:rPr lang="de-DE" sz="1600" dirty="0" smtClean="0"/>
              <a:t>(</a:t>
            </a:r>
            <a:r>
              <a:rPr lang="de-DE" sz="1600" dirty="0"/>
              <a:t>z.B. </a:t>
            </a:r>
            <a:r>
              <a:rPr lang="de-DE" sz="1600" dirty="0" err="1"/>
              <a:t>Whatsapp</a:t>
            </a:r>
            <a:r>
              <a:rPr lang="de-DE" sz="1600" dirty="0"/>
              <a:t>)</a:t>
            </a:r>
          </a:p>
        </p:txBody>
      </p:sp>
      <p:sp>
        <p:nvSpPr>
          <p:cNvPr id="12" name="Ellipse 11"/>
          <p:cNvSpPr/>
          <p:nvPr/>
        </p:nvSpPr>
        <p:spPr>
          <a:xfrm>
            <a:off x="2881287" y="2965093"/>
            <a:ext cx="2700337" cy="1152525"/>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de-DE" sz="1800" b="1" dirty="0"/>
              <a:t>Seelsorge</a:t>
            </a:r>
            <a:endParaRPr lang="de-DE" b="1" dirty="0"/>
          </a:p>
        </p:txBody>
      </p:sp>
      <p:sp>
        <p:nvSpPr>
          <p:cNvPr id="13" name="Abgerundetes Rechteck 12"/>
          <p:cNvSpPr/>
          <p:nvPr/>
        </p:nvSpPr>
        <p:spPr>
          <a:xfrm>
            <a:off x="6249121" y="2182131"/>
            <a:ext cx="2188143" cy="651851"/>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de-DE" sz="1600" dirty="0" smtClean="0"/>
              <a:t>Soziale Medien (z.B. Facebook</a:t>
            </a:r>
            <a:r>
              <a:rPr lang="de-DE" sz="1600" dirty="0"/>
              <a:t>, Instagram)</a:t>
            </a:r>
          </a:p>
        </p:txBody>
      </p:sp>
      <p:sp>
        <p:nvSpPr>
          <p:cNvPr id="14" name="Abgerundetes Rechteck 13"/>
          <p:cNvSpPr/>
          <p:nvPr/>
        </p:nvSpPr>
        <p:spPr>
          <a:xfrm>
            <a:off x="6128297" y="3008473"/>
            <a:ext cx="2017712" cy="5699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de-DE" sz="1600" dirty="0" smtClean="0"/>
              <a:t>Apps</a:t>
            </a:r>
            <a:endParaRPr lang="de-DE" sz="1600" dirty="0"/>
          </a:p>
        </p:txBody>
      </p:sp>
      <p:sp>
        <p:nvSpPr>
          <p:cNvPr id="15" name="Abgerundetes Rechteck 14"/>
          <p:cNvSpPr/>
          <p:nvPr/>
        </p:nvSpPr>
        <p:spPr>
          <a:xfrm>
            <a:off x="2952229" y="4454655"/>
            <a:ext cx="1981200" cy="61595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de-DE" sz="1800" dirty="0" err="1"/>
              <a:t>Blended</a:t>
            </a:r>
            <a:r>
              <a:rPr lang="de-DE" sz="1800" dirty="0"/>
              <a:t> </a:t>
            </a:r>
            <a:r>
              <a:rPr lang="de-DE" sz="1800" dirty="0" err="1"/>
              <a:t>setting</a:t>
            </a:r>
            <a:endParaRPr lang="de-DE" sz="1800" dirty="0"/>
          </a:p>
        </p:txBody>
      </p:sp>
      <p:sp>
        <p:nvSpPr>
          <p:cNvPr id="17" name="Abgerundetes Rechteck 16"/>
          <p:cNvSpPr/>
          <p:nvPr/>
        </p:nvSpPr>
        <p:spPr>
          <a:xfrm>
            <a:off x="611969" y="3641455"/>
            <a:ext cx="2017712" cy="56991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de-DE" sz="1600" dirty="0" smtClean="0"/>
              <a:t>Digitalisierung im Gesundheitssystem</a:t>
            </a:r>
            <a:endParaRPr lang="de-DE" sz="1600" dirty="0"/>
          </a:p>
        </p:txBody>
      </p:sp>
      <p:sp>
        <p:nvSpPr>
          <p:cNvPr id="16" name="Abgerundetes Rechteck 15"/>
          <p:cNvSpPr/>
          <p:nvPr/>
        </p:nvSpPr>
        <p:spPr>
          <a:xfrm>
            <a:off x="5238750" y="4968654"/>
            <a:ext cx="1981200" cy="6159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de-DE" sz="1800" dirty="0" smtClean="0"/>
              <a:t>Leiblichkeit</a:t>
            </a:r>
            <a:endParaRPr lang="de-DE" sz="1800" dirty="0"/>
          </a:p>
        </p:txBody>
      </p:sp>
    </p:spTree>
    <p:extLst>
      <p:ext uri="{BB962C8B-B14F-4D97-AF65-F5344CB8AC3E}">
        <p14:creationId xmlns:p14="http://schemas.microsoft.com/office/powerpoint/2010/main" val="24791706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#ansprechbar.</a:t>
            </a:r>
            <a:endParaRPr lang="de-DE" dirty="0"/>
          </a:p>
        </p:txBody>
      </p:sp>
      <p:pic>
        <p:nvPicPr>
          <p:cNvPr id="11" name="Inhaltsplatzhalt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29" y="1008063"/>
            <a:ext cx="3096344" cy="6880764"/>
          </a:xfrm>
        </p:spPr>
      </p:pic>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51</a:t>
            </a:fld>
            <a:endParaRPr lang="de-DE" altLang="de-DE"/>
          </a:p>
        </p:txBody>
      </p:sp>
      <p:sp>
        <p:nvSpPr>
          <p:cNvPr id="10" name="Abgerundetes Rechteck 9"/>
          <p:cNvSpPr/>
          <p:nvPr/>
        </p:nvSpPr>
        <p:spPr>
          <a:xfrm>
            <a:off x="3996345" y="2212288"/>
            <a:ext cx="3924436" cy="166844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800" b="1" dirty="0" smtClean="0"/>
              <a:t>„Auf Instagram bin ich #ansprechbar und natürlich auch in meiner Gemeinde vor Ort.“</a:t>
            </a:r>
            <a:endParaRPr lang="de-DE" sz="1800" dirty="0"/>
          </a:p>
        </p:txBody>
      </p:sp>
      <p:sp>
        <p:nvSpPr>
          <p:cNvPr id="12" name="Textfeld 11"/>
          <p:cNvSpPr txBox="1"/>
          <p:nvPr/>
        </p:nvSpPr>
        <p:spPr>
          <a:xfrm>
            <a:off x="4680421" y="6037015"/>
            <a:ext cx="3672408" cy="261610"/>
          </a:xfrm>
          <a:prstGeom prst="rect">
            <a:avLst/>
          </a:prstGeom>
          <a:noFill/>
        </p:spPr>
        <p:txBody>
          <a:bodyPr wrap="square" rtlCol="0">
            <a:spAutoFit/>
          </a:bodyPr>
          <a:lstStyle/>
          <a:p>
            <a:r>
              <a:rPr lang="de-DE" sz="1100" dirty="0" smtClean="0"/>
              <a:t>Quelle: Instagram-Post von @</a:t>
            </a:r>
            <a:r>
              <a:rPr lang="de-DE" sz="1100" dirty="0" err="1" smtClean="0"/>
              <a:t>einschpunk</a:t>
            </a:r>
            <a:r>
              <a:rPr lang="de-DE" sz="1100" dirty="0" smtClean="0"/>
              <a:t>, 06.03.2021</a:t>
            </a:r>
            <a:endParaRPr lang="de-DE" sz="1050" dirty="0"/>
          </a:p>
        </p:txBody>
      </p:sp>
    </p:spTree>
    <p:extLst>
      <p:ext uri="{BB962C8B-B14F-4D97-AF65-F5344CB8AC3E}">
        <p14:creationId xmlns:p14="http://schemas.microsoft.com/office/powerpoint/2010/main" val="8978068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#ansprechbar.</a:t>
            </a:r>
            <a:br>
              <a:rPr lang="de-DE" dirty="0" smtClean="0"/>
            </a:br>
            <a:r>
              <a:rPr lang="de-DE" dirty="0" smtClean="0"/>
              <a:t>Die Genese eines Hashtags</a:t>
            </a:r>
            <a:endParaRPr lang="de-DE" dirty="0"/>
          </a:p>
        </p:txBody>
      </p:sp>
      <p:sp>
        <p:nvSpPr>
          <p:cNvPr id="3" name="Inhaltsplatzhalter 2"/>
          <p:cNvSpPr>
            <a:spLocks noGrp="1"/>
          </p:cNvSpPr>
          <p:nvPr>
            <p:ph idx="1"/>
          </p:nvPr>
        </p:nvSpPr>
        <p:spPr>
          <a:xfrm>
            <a:off x="359941" y="1662678"/>
            <a:ext cx="7199238" cy="1764406"/>
          </a:xfrm>
        </p:spPr>
        <p:txBody>
          <a:bodyPr/>
          <a:lstStyle/>
          <a:p>
            <a:r>
              <a:rPr lang="de-DE" i="1" dirty="0" smtClean="0"/>
              <a:t>„Durch </a:t>
            </a:r>
            <a:r>
              <a:rPr lang="de-DE" i="1" dirty="0"/>
              <a:t>Corona entstand eine Kommunikationslücke. In ganz Deutschland waren Menschen unterwegs, für die diese Corona-Pandemie ja auch sehr beängstigend, sehr schwierig und sehr belastend war. Zu der Zeit habe ich dann den Hashtag #ansprechbar ins Leben gesetzt, der ist – und das hätte ich nicht gedacht – wirklich echt hochgegangen. Wenn Leute </a:t>
            </a:r>
            <a:r>
              <a:rPr lang="de-DE" i="1" dirty="0" smtClean="0"/>
              <a:t>[…] das </a:t>
            </a:r>
            <a:r>
              <a:rPr lang="de-DE" i="1" dirty="0"/>
              <a:t>teilen, </a:t>
            </a:r>
            <a:r>
              <a:rPr lang="de-DE" i="1" dirty="0" smtClean="0"/>
              <a:t>[…], zeigen </a:t>
            </a:r>
            <a:r>
              <a:rPr lang="de-DE" i="1" dirty="0"/>
              <a:t>sie, dass sie über diesen Kanal für (digitale) Seelsorge ansprechbar </a:t>
            </a:r>
            <a:r>
              <a:rPr lang="de-DE" i="1" dirty="0" smtClean="0"/>
              <a:t>sind.“</a:t>
            </a:r>
          </a:p>
          <a:p>
            <a:endParaRPr lang="de-DE" i="1" dirty="0"/>
          </a:p>
          <a:p>
            <a:endParaRPr lang="de-DE" dirty="0" smtClean="0"/>
          </a:p>
        </p:txBody>
      </p:sp>
      <p:sp>
        <p:nvSpPr>
          <p:cNvPr id="4" name="Foliennummernplatzhalter 3"/>
          <p:cNvSpPr>
            <a:spLocks noGrp="1"/>
          </p:cNvSpPr>
          <p:nvPr>
            <p:ph type="sldNum" sz="quarter" idx="10"/>
          </p:nvPr>
        </p:nvSpPr>
        <p:spPr>
          <a:xfrm>
            <a:off x="6282061" y="5929352"/>
            <a:ext cx="2230437" cy="144462"/>
          </a:xfrm>
        </p:spPr>
        <p:txBody>
          <a:bodyPr/>
          <a:lstStyle/>
          <a:p>
            <a:pPr>
              <a:defRPr/>
            </a:pPr>
            <a:fld id="{616292EC-705F-4C0C-9BF3-38D8ABB08A60}" type="slidenum">
              <a:rPr lang="de-DE" altLang="de-DE" smtClean="0"/>
              <a:pPr>
                <a:defRPr/>
              </a:pPr>
              <a:t>52</a:t>
            </a:fld>
            <a:endParaRPr lang="de-DE" altLang="de-DE"/>
          </a:p>
        </p:txBody>
      </p:sp>
      <p:sp>
        <p:nvSpPr>
          <p:cNvPr id="6" name="Textfeld 5"/>
          <p:cNvSpPr txBox="1"/>
          <p:nvPr/>
        </p:nvSpPr>
        <p:spPr>
          <a:xfrm>
            <a:off x="5688533" y="5943009"/>
            <a:ext cx="1944216" cy="261610"/>
          </a:xfrm>
          <a:prstGeom prst="rect">
            <a:avLst/>
          </a:prstGeom>
          <a:noFill/>
        </p:spPr>
        <p:txBody>
          <a:bodyPr wrap="square" rtlCol="0">
            <a:spAutoFit/>
          </a:bodyPr>
          <a:lstStyle/>
          <a:p>
            <a:r>
              <a:rPr lang="de-DE" sz="1100" dirty="0" smtClean="0">
                <a:solidFill>
                  <a:schemeClr val="bg1"/>
                </a:solidFill>
              </a:rPr>
              <a:t>© Nico Buschmann </a:t>
            </a:r>
            <a:endParaRPr lang="de-DE" sz="1100" dirty="0">
              <a:solidFill>
                <a:schemeClr val="bg1"/>
              </a:solidFill>
            </a:endParaRPr>
          </a:p>
        </p:txBody>
      </p:sp>
      <p:pic>
        <p:nvPicPr>
          <p:cNvPr id="7" name="Grafik 6"/>
          <p:cNvPicPr>
            <a:picLocks noChangeAspect="1"/>
          </p:cNvPicPr>
          <p:nvPr/>
        </p:nvPicPr>
        <p:blipFill rotWithShape="1">
          <a:blip r:embed="rId2"/>
          <a:srcRect l="6123"/>
          <a:stretch/>
        </p:blipFill>
        <p:spPr>
          <a:xfrm>
            <a:off x="5940561" y="3599047"/>
            <a:ext cx="2123246" cy="2433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feld 7"/>
          <p:cNvSpPr txBox="1"/>
          <p:nvPr/>
        </p:nvSpPr>
        <p:spPr>
          <a:xfrm>
            <a:off x="5974765" y="5760367"/>
            <a:ext cx="1549972" cy="276999"/>
          </a:xfrm>
          <a:prstGeom prst="rect">
            <a:avLst/>
          </a:prstGeom>
          <a:noFill/>
        </p:spPr>
        <p:txBody>
          <a:bodyPr wrap="square" rtlCol="0">
            <a:spAutoFit/>
          </a:bodyPr>
          <a:lstStyle/>
          <a:p>
            <a:r>
              <a:rPr lang="de-DE" sz="1200" dirty="0" smtClean="0">
                <a:solidFill>
                  <a:schemeClr val="bg1"/>
                </a:solidFill>
              </a:rPr>
              <a:t>www.yeet.de</a:t>
            </a:r>
            <a:endParaRPr lang="de-DE" sz="1200" dirty="0">
              <a:solidFill>
                <a:schemeClr val="bg1"/>
              </a:solidFill>
            </a:endParaRPr>
          </a:p>
        </p:txBody>
      </p:sp>
    </p:spTree>
    <p:extLst>
      <p:ext uri="{BB962C8B-B14F-4D97-AF65-F5344CB8AC3E}">
        <p14:creationId xmlns:p14="http://schemas.microsoft.com/office/powerpoint/2010/main" val="34333086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#ansprechbar.</a:t>
            </a:r>
            <a:endParaRPr lang="de-DE" dirty="0"/>
          </a:p>
        </p:txBody>
      </p:sp>
      <p:pic>
        <p:nvPicPr>
          <p:cNvPr id="11" name="Inhaltsplatzhalt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29" y="1008063"/>
            <a:ext cx="3096344" cy="6880764"/>
          </a:xfrm>
        </p:spPr>
      </p:pic>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53</a:t>
            </a:fld>
            <a:endParaRPr lang="de-DE" altLang="de-DE"/>
          </a:p>
        </p:txBody>
      </p:sp>
      <p:sp>
        <p:nvSpPr>
          <p:cNvPr id="5" name="Abgerundetes Rechteck 4"/>
          <p:cNvSpPr/>
          <p:nvPr/>
        </p:nvSpPr>
        <p:spPr>
          <a:xfrm>
            <a:off x="2952229" y="1709521"/>
            <a:ext cx="2389381" cy="756084"/>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t>Amts- und Selbstverständnis</a:t>
            </a:r>
            <a:r>
              <a:rPr lang="de-DE" dirty="0" smtClean="0"/>
              <a:t>: Seelsorger – auch digital</a:t>
            </a:r>
            <a:endParaRPr lang="de-DE" dirty="0"/>
          </a:p>
        </p:txBody>
      </p:sp>
      <p:sp>
        <p:nvSpPr>
          <p:cNvPr id="10" name="Abgerundetes Rechteck 9"/>
          <p:cNvSpPr/>
          <p:nvPr/>
        </p:nvSpPr>
        <p:spPr>
          <a:xfrm>
            <a:off x="3024237" y="2902882"/>
            <a:ext cx="2317373" cy="868556"/>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t>Angebot</a:t>
            </a:r>
            <a:r>
              <a:rPr lang="de-DE" dirty="0" smtClean="0"/>
              <a:t>: Kontaktaufnahme, Verweis auf Kolleg*innen</a:t>
            </a:r>
            <a:endParaRPr lang="de-DE" dirty="0"/>
          </a:p>
        </p:txBody>
      </p:sp>
      <p:sp>
        <p:nvSpPr>
          <p:cNvPr id="12" name="Textfeld 11"/>
          <p:cNvSpPr txBox="1"/>
          <p:nvPr/>
        </p:nvSpPr>
        <p:spPr>
          <a:xfrm>
            <a:off x="4680421" y="6037015"/>
            <a:ext cx="3672408" cy="261610"/>
          </a:xfrm>
          <a:prstGeom prst="rect">
            <a:avLst/>
          </a:prstGeom>
          <a:noFill/>
        </p:spPr>
        <p:txBody>
          <a:bodyPr wrap="square" rtlCol="0">
            <a:spAutoFit/>
          </a:bodyPr>
          <a:lstStyle/>
          <a:p>
            <a:r>
              <a:rPr lang="de-DE" sz="1100" dirty="0" smtClean="0"/>
              <a:t>Quelle: Instagram-Post von @</a:t>
            </a:r>
            <a:r>
              <a:rPr lang="de-DE" sz="1100" dirty="0" err="1" smtClean="0"/>
              <a:t>einschpunk</a:t>
            </a:r>
            <a:r>
              <a:rPr lang="de-DE" sz="1100" dirty="0" smtClean="0"/>
              <a:t>, 06.03.2021</a:t>
            </a:r>
            <a:endParaRPr lang="de-DE" sz="1050" dirty="0"/>
          </a:p>
        </p:txBody>
      </p:sp>
      <p:sp>
        <p:nvSpPr>
          <p:cNvPr id="13" name="Abgerundetes Rechteck 12"/>
          <p:cNvSpPr/>
          <p:nvPr/>
        </p:nvSpPr>
        <p:spPr>
          <a:xfrm>
            <a:off x="5508513" y="2244073"/>
            <a:ext cx="2893437" cy="996014"/>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t>Seelsorgeverständnis</a:t>
            </a:r>
            <a:r>
              <a:rPr lang="de-DE" dirty="0" smtClean="0"/>
              <a:t>: „</a:t>
            </a:r>
            <a:r>
              <a:rPr lang="de-DE" i="1" dirty="0" err="1" smtClean="0"/>
              <a:t>safe</a:t>
            </a:r>
            <a:r>
              <a:rPr lang="de-DE" i="1" dirty="0" smtClean="0"/>
              <a:t> </a:t>
            </a:r>
            <a:r>
              <a:rPr lang="de-DE" i="1" dirty="0" err="1" smtClean="0"/>
              <a:t>space</a:t>
            </a:r>
            <a:r>
              <a:rPr lang="de-DE" i="1" dirty="0" smtClean="0"/>
              <a:t>“: </a:t>
            </a:r>
            <a:r>
              <a:rPr lang="de-DE" dirty="0" smtClean="0"/>
              <a:t>Annahme, Vertrauen, Zuhören und Veränderung, Seelsorgegeheimnis</a:t>
            </a:r>
            <a:endParaRPr lang="de-DE" dirty="0"/>
          </a:p>
        </p:txBody>
      </p:sp>
      <p:sp>
        <p:nvSpPr>
          <p:cNvPr id="14" name="Abgerundetes Rechteck 13"/>
          <p:cNvSpPr/>
          <p:nvPr/>
        </p:nvSpPr>
        <p:spPr>
          <a:xfrm>
            <a:off x="5508513" y="3598153"/>
            <a:ext cx="2893437" cy="990208"/>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de-DE" b="1" dirty="0" smtClean="0"/>
              <a:t>Kirchenbezug</a:t>
            </a:r>
            <a:r>
              <a:rPr lang="de-DE" dirty="0" smtClean="0"/>
              <a:t>: Seelsorge als kirchliches Handeln, Gemeinschaft („wir sind ansprechbar“)</a:t>
            </a:r>
            <a:endParaRPr lang="de-DE" dirty="0"/>
          </a:p>
        </p:txBody>
      </p:sp>
    </p:spTree>
    <p:extLst>
      <p:ext uri="{BB962C8B-B14F-4D97-AF65-F5344CB8AC3E}">
        <p14:creationId xmlns:p14="http://schemas.microsoft.com/office/powerpoint/2010/main" val="40506519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#ansprechbar.</a:t>
            </a:r>
            <a:br>
              <a:rPr lang="de-DE" dirty="0" smtClean="0"/>
            </a:br>
            <a:r>
              <a:rPr lang="de-DE" dirty="0" smtClean="0"/>
              <a:t>Reaktionen </a:t>
            </a:r>
            <a:endParaRPr lang="de-DE" dirty="0"/>
          </a:p>
        </p:txBody>
      </p:sp>
      <p:sp>
        <p:nvSpPr>
          <p:cNvPr id="3" name="Inhaltsplatzhalter 2"/>
          <p:cNvSpPr>
            <a:spLocks noGrp="1"/>
          </p:cNvSpPr>
          <p:nvPr>
            <p:ph idx="1"/>
          </p:nvPr>
        </p:nvSpPr>
        <p:spPr>
          <a:xfrm>
            <a:off x="215900" y="1763713"/>
            <a:ext cx="6120705" cy="3492500"/>
          </a:xfrm>
        </p:spPr>
        <p:txBody>
          <a:bodyPr/>
          <a:lstStyle/>
          <a:p>
            <a:r>
              <a:rPr lang="de-DE" sz="1600" i="1" dirty="0"/>
              <a:t>„Das nimmt echt Hürden. Ich </a:t>
            </a:r>
            <a:r>
              <a:rPr lang="de-DE" sz="1600" i="1" dirty="0" smtClean="0"/>
              <a:t>z.B</a:t>
            </a:r>
            <a:r>
              <a:rPr lang="de-DE" sz="1600" i="1" dirty="0"/>
              <a:t>.</a:t>
            </a:r>
            <a:r>
              <a:rPr lang="de-DE" sz="1600" i="1" dirty="0" smtClean="0"/>
              <a:t> </a:t>
            </a:r>
            <a:r>
              <a:rPr lang="de-DE" sz="1600" i="1" dirty="0"/>
              <a:t>wüsste gar nicht, wie ich Seelsorge in meiner Gemeinde ‚beantragen‘ müsste, […] oft genug brauchen Menschen ja akut jemanden zum Reden […] Dann ‚spontan‘ jemandem auf Instagram schreiben zu können, selbst wenn nicht gleich eine Antwort </a:t>
            </a:r>
            <a:r>
              <a:rPr lang="de-DE" sz="1600" i="1" dirty="0" smtClean="0"/>
              <a:t>kommen </a:t>
            </a:r>
            <a:r>
              <a:rPr lang="de-DE" sz="1600" i="1" dirty="0"/>
              <a:t>kann, ist ein Segen.“</a:t>
            </a:r>
            <a:endParaRPr lang="de-DE" sz="1600" dirty="0"/>
          </a:p>
          <a:p>
            <a:pPr algn="r"/>
            <a:r>
              <a:rPr lang="de-DE" sz="1400" dirty="0" smtClean="0"/>
              <a:t>(Reaktion </a:t>
            </a:r>
            <a:r>
              <a:rPr lang="de-DE" sz="1400" dirty="0"/>
              <a:t>auf den Post von </a:t>
            </a:r>
            <a:r>
              <a:rPr lang="de-DE" sz="1400" dirty="0" smtClean="0"/>
              <a:t>Buschmann vom 6.3.2021)</a:t>
            </a:r>
            <a:endParaRPr lang="de-DE" sz="1400"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54</a:t>
            </a:fld>
            <a:endParaRPr lang="de-DE" altLang="de-DE"/>
          </a:p>
        </p:txBody>
      </p:sp>
      <p:sp>
        <p:nvSpPr>
          <p:cNvPr id="5" name="Inhaltsplatzhalter 2"/>
          <p:cNvSpPr txBox="1">
            <a:spLocks/>
          </p:cNvSpPr>
          <p:nvPr/>
        </p:nvSpPr>
        <p:spPr bwMode="auto">
          <a:xfrm>
            <a:off x="2160116" y="3744737"/>
            <a:ext cx="6120705" cy="2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863600" rtl="0" eaLnBrk="0" fontAlgn="base" hangingPunct="0">
              <a:lnSpc>
                <a:spcPts val="2100"/>
              </a:lnSpc>
              <a:spcBef>
                <a:spcPct val="0"/>
              </a:spcBef>
              <a:spcAft>
                <a:spcPct val="0"/>
              </a:spcAft>
              <a:buFont typeface="Arial" panose="020B0604020202020204" pitchFamily="34" charset="0"/>
              <a:defRPr kern="1200">
                <a:solidFill>
                  <a:schemeClr val="tx1"/>
                </a:solidFill>
                <a:latin typeface="Arial" charset="0"/>
                <a:ea typeface="+mn-ea"/>
                <a:cs typeface="+mn-cs"/>
              </a:defRPr>
            </a:lvl1pPr>
            <a:lvl2pPr marL="222250"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2pPr>
            <a:lvl3pPr marL="428625" indent="-204788"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3pPr>
            <a:lvl4pPr marL="650875" indent="-220663"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4pPr>
            <a:lvl5pPr marL="868363" indent="-215900" algn="l" defTabSz="863600" rtl="0" eaLnBrk="0" fontAlgn="base" hangingPunct="0">
              <a:lnSpc>
                <a:spcPts val="2100"/>
              </a:lnSpc>
              <a:spcBef>
                <a:spcPct val="0"/>
              </a:spcBef>
              <a:spcAft>
                <a:spcPct val="0"/>
              </a:spcAft>
              <a:buFont typeface="Arial" panose="020B0604020202020204" pitchFamily="34"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i="1" dirty="0" smtClean="0"/>
              <a:t>„</a:t>
            </a:r>
            <a:r>
              <a:rPr lang="de-DE" sz="1600" i="1" dirty="0"/>
              <a:t>Das glaube ich auch, hier bei uns auf dem Dorf ist es eine Hürde wegen der persönlichen Bekanntheit und in größeren Ort[en] auch die Hürde der Zuständigkeit. Die vielen </a:t>
            </a:r>
            <a:r>
              <a:rPr lang="de-DE" sz="1600" i="1" dirty="0" err="1" smtClean="0"/>
              <a:t>Instapfarrer</a:t>
            </a:r>
            <a:r>
              <a:rPr lang="de-DE" sz="1600" i="1" dirty="0" smtClean="0"/>
              <a:t>, </a:t>
            </a:r>
            <a:r>
              <a:rPr lang="de-DE" sz="1600" i="1" dirty="0"/>
              <a:t>denen ich hier folge gehen mit allen Themen offen um, zeigen Menschlichkeit, stehen nicht mit ihrem Talar als Herr Pastor vor einem und das lässt vermutlich eher zu, dass Menschen sich öffnen</a:t>
            </a:r>
            <a:r>
              <a:rPr lang="de-DE" sz="1600" i="1" dirty="0" smtClean="0"/>
              <a:t>.“</a:t>
            </a:r>
            <a:endParaRPr lang="de-DE" sz="1600" dirty="0" smtClean="0"/>
          </a:p>
          <a:p>
            <a:pPr algn="r"/>
            <a:r>
              <a:rPr lang="de-DE" sz="1400" dirty="0" smtClean="0"/>
              <a:t>(Reaktion auf den Post von Buschmann vom 6.3.2021)</a:t>
            </a:r>
            <a:endParaRPr lang="de-DE" sz="1400" dirty="0"/>
          </a:p>
        </p:txBody>
      </p:sp>
    </p:spTree>
    <p:extLst>
      <p:ext uri="{BB962C8B-B14F-4D97-AF65-F5344CB8AC3E}">
        <p14:creationId xmlns:p14="http://schemas.microsoft.com/office/powerpoint/2010/main" val="1627777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p:txBody>
          <a:bodyPr/>
          <a:lstStyle/>
          <a:p>
            <a:r>
              <a:rPr lang="de-DE" altLang="de-DE" dirty="0" err="1" smtClean="0">
                <a:latin typeface="Arial" panose="020B0604020202020204" pitchFamily="34" charset="0"/>
              </a:rPr>
              <a:t>Sinnfluencing</a:t>
            </a:r>
            <a:r>
              <a:rPr lang="de-DE" altLang="de-DE" dirty="0" smtClean="0">
                <a:latin typeface="Arial" panose="020B0604020202020204" pitchFamily="34" charset="0"/>
              </a:rPr>
              <a:t> </a:t>
            </a:r>
            <a:br>
              <a:rPr lang="de-DE" altLang="de-DE" dirty="0" smtClean="0">
                <a:latin typeface="Arial" panose="020B0604020202020204" pitchFamily="34" charset="0"/>
              </a:rPr>
            </a:br>
            <a:endParaRPr lang="de-DE" altLang="de-DE" dirty="0" smtClean="0">
              <a:latin typeface="Arial" panose="020B0604020202020204" pitchFamily="34" charset="0"/>
            </a:endParaRPr>
          </a:p>
        </p:txBody>
      </p:sp>
      <p:sp>
        <p:nvSpPr>
          <p:cNvPr id="50179" name="Inhaltsplatzhalter 2"/>
          <p:cNvSpPr>
            <a:spLocks noGrp="1"/>
          </p:cNvSpPr>
          <p:nvPr>
            <p:ph idx="1"/>
          </p:nvPr>
        </p:nvSpPr>
        <p:spPr/>
        <p:txBody>
          <a:bodyPr/>
          <a:lstStyle/>
          <a:p>
            <a:r>
              <a:rPr lang="de-DE" altLang="de-DE" b="1" dirty="0" smtClean="0">
                <a:latin typeface="Arial" panose="020B0604020202020204" pitchFamily="34" charset="0"/>
              </a:rPr>
              <a:t>Sinn + </a:t>
            </a:r>
            <a:r>
              <a:rPr lang="de-DE" altLang="de-DE" b="1" dirty="0" err="1" smtClean="0">
                <a:latin typeface="Arial" panose="020B0604020202020204" pitchFamily="34" charset="0"/>
              </a:rPr>
              <a:t>Influencing</a:t>
            </a:r>
            <a:r>
              <a:rPr lang="de-DE" altLang="de-DE" b="1" dirty="0" smtClean="0">
                <a:latin typeface="Arial" panose="020B0604020202020204" pitchFamily="34" charset="0"/>
              </a:rPr>
              <a:t> = </a:t>
            </a:r>
            <a:r>
              <a:rPr lang="de-DE" altLang="de-DE" b="1" dirty="0" err="1" smtClean="0">
                <a:latin typeface="Arial" panose="020B0604020202020204" pitchFamily="34" charset="0"/>
              </a:rPr>
              <a:t>Sinnfluencing</a:t>
            </a:r>
            <a:r>
              <a:rPr lang="de-DE" altLang="de-DE" b="1" dirty="0" smtClean="0">
                <a:latin typeface="Arial" panose="020B0604020202020204" pitchFamily="34" charset="0"/>
              </a:rPr>
              <a:t> </a:t>
            </a:r>
            <a:r>
              <a:rPr lang="de-DE" altLang="de-DE" dirty="0" smtClean="0">
                <a:latin typeface="Arial" panose="020B0604020202020204" pitchFamily="34" charset="0"/>
              </a:rPr>
              <a:t>(Müller 2022; Schlag 2022)</a:t>
            </a:r>
          </a:p>
          <a:p>
            <a:endParaRPr lang="de-DE" altLang="de-DE" b="1" dirty="0" smtClean="0">
              <a:latin typeface="Arial" panose="020B0604020202020204" pitchFamily="34" charset="0"/>
            </a:endParaRPr>
          </a:p>
          <a:p>
            <a:r>
              <a:rPr lang="de-DE" altLang="de-DE" b="1" dirty="0" smtClean="0">
                <a:latin typeface="Arial" panose="020B0604020202020204" pitchFamily="34" charset="0"/>
              </a:rPr>
              <a:t>Teilen von Werten </a:t>
            </a:r>
          </a:p>
          <a:p>
            <a:endParaRPr lang="de-DE" altLang="de-DE" b="1" dirty="0">
              <a:latin typeface="Arial" panose="020B0604020202020204" pitchFamily="34" charset="0"/>
            </a:endParaRPr>
          </a:p>
          <a:p>
            <a:r>
              <a:rPr lang="de-DE" altLang="de-DE" b="1" dirty="0" smtClean="0">
                <a:latin typeface="Arial" panose="020B0604020202020204" pitchFamily="34" charset="0"/>
              </a:rPr>
              <a:t>Vergemeinschaftung, Netzwerkbildung:</a:t>
            </a:r>
          </a:p>
          <a:p>
            <a:r>
              <a:rPr lang="de-DE" altLang="de-DE" dirty="0" err="1" smtClean="0">
                <a:latin typeface="Arial" panose="020B0604020202020204" pitchFamily="34" charset="0"/>
              </a:rPr>
              <a:t>Yeet</a:t>
            </a:r>
            <a:r>
              <a:rPr lang="de-DE" altLang="de-DE" dirty="0" smtClean="0">
                <a:latin typeface="Arial" panose="020B0604020202020204" pitchFamily="34" charset="0"/>
              </a:rPr>
              <a:t> als protestantisches Content-Netzwerk seit 2020</a:t>
            </a:r>
            <a:endParaRPr lang="de-DE" altLang="de-DE" dirty="0">
              <a:latin typeface="Arial" panose="020B0604020202020204" pitchFamily="34" charset="0"/>
            </a:endParaRPr>
          </a:p>
          <a:p>
            <a:endParaRPr lang="de-DE" altLang="de-DE" dirty="0" smtClean="0">
              <a:latin typeface="Arial" panose="020B0604020202020204" pitchFamily="34" charset="0"/>
            </a:endParaRPr>
          </a:p>
          <a:p>
            <a:endParaRPr lang="de-DE" altLang="de-DE" dirty="0" smtClean="0">
              <a:latin typeface="Arial" panose="020B0604020202020204" pitchFamily="34" charset="0"/>
            </a:endParaRPr>
          </a:p>
          <a:p>
            <a:r>
              <a:rPr lang="de-DE" altLang="de-DE" dirty="0" smtClean="0">
                <a:latin typeface="Arial" panose="020B0604020202020204" pitchFamily="34" charset="0"/>
              </a:rPr>
              <a:t/>
            </a:r>
            <a:br>
              <a:rPr lang="de-DE" altLang="de-DE" dirty="0" smtClean="0">
                <a:latin typeface="Arial" panose="020B0604020202020204" pitchFamily="34" charset="0"/>
              </a:rPr>
            </a:br>
            <a:endParaRPr lang="de-DE" altLang="de-DE" dirty="0" smtClean="0">
              <a:latin typeface="Arial" panose="020B0604020202020204" pitchFamily="34" charset="0"/>
            </a:endParaRPr>
          </a:p>
          <a:p>
            <a:endParaRPr lang="de-DE" altLang="de-DE" dirty="0" smtClean="0">
              <a:latin typeface="Arial" panose="020B0604020202020204" pitchFamily="34" charset="0"/>
            </a:endParaRPr>
          </a:p>
          <a:p>
            <a:endParaRPr lang="de-DE" altLang="de-DE" dirty="0" smtClean="0">
              <a:latin typeface="Arial" panose="020B0604020202020204" pitchFamily="34" charset="0"/>
            </a:endParaRPr>
          </a:p>
        </p:txBody>
      </p:sp>
      <p:sp>
        <p:nvSpPr>
          <p:cNvPr id="50180" name="Foliennummernplatzhalter 3"/>
          <p:cNvSpPr>
            <a:spLocks noGrp="1"/>
          </p:cNvSpPr>
          <p:nvPr>
            <p:ph type="sldNum" sz="quarter" idx="10"/>
          </p:nvPr>
        </p:nvSpPr>
        <p:spPr>
          <a:noFill/>
        </p:spPr>
        <p:txBody>
          <a:bodyPr/>
          <a:lstStyle>
            <a:lvl1pPr defTabSz="863600">
              <a:lnSpc>
                <a:spcPts val="2100"/>
              </a:lnSpc>
              <a:buFont typeface="Arial" panose="020B0604020202020204" pitchFamily="34" charset="0"/>
              <a:defRPr>
                <a:solidFill>
                  <a:schemeClr val="tx1"/>
                </a:solidFill>
                <a:latin typeface="Arial" panose="020B0604020202020204" pitchFamily="34" charset="0"/>
              </a:defRPr>
            </a:lvl1pPr>
            <a:lvl2pPr marL="742950" indent="-285750" defTabSz="863600">
              <a:lnSpc>
                <a:spcPts val="2100"/>
              </a:lnSpc>
              <a:buFont typeface="Arial" panose="020B0604020202020204" pitchFamily="34" charset="0"/>
              <a:buChar char="–"/>
              <a:defRPr>
                <a:solidFill>
                  <a:schemeClr val="tx1"/>
                </a:solidFill>
                <a:latin typeface="Arial" panose="020B0604020202020204" pitchFamily="34" charset="0"/>
              </a:defRPr>
            </a:lvl2pPr>
            <a:lvl3pPr marL="1143000" indent="-228600" defTabSz="863600">
              <a:lnSpc>
                <a:spcPts val="2100"/>
              </a:lnSpc>
              <a:buFont typeface="Arial" panose="020B0604020202020204" pitchFamily="34" charset="0"/>
              <a:buChar char="•"/>
              <a:defRPr>
                <a:solidFill>
                  <a:schemeClr val="tx1"/>
                </a:solidFill>
                <a:latin typeface="Arial" panose="020B0604020202020204" pitchFamily="34" charset="0"/>
              </a:defRPr>
            </a:lvl3pPr>
            <a:lvl4pPr marL="1600200" indent="-228600" defTabSz="863600">
              <a:lnSpc>
                <a:spcPts val="2100"/>
              </a:lnSpc>
              <a:buFont typeface="Arial" panose="020B0604020202020204" pitchFamily="34" charset="0"/>
              <a:buChar char="–"/>
              <a:defRPr>
                <a:solidFill>
                  <a:schemeClr val="tx1"/>
                </a:solidFill>
                <a:latin typeface="Arial" panose="020B0604020202020204" pitchFamily="34" charset="0"/>
              </a:defRPr>
            </a:lvl4pPr>
            <a:lvl5pPr marL="2057400" indent="-228600" defTabSz="863600">
              <a:lnSpc>
                <a:spcPts val="2100"/>
              </a:lnSpc>
              <a:buFont typeface="Arial" panose="020B0604020202020204" pitchFamily="34" charset="0"/>
              <a:buChar char="»"/>
              <a:defRPr>
                <a:solidFill>
                  <a:schemeClr val="tx1"/>
                </a:solidFill>
                <a:latin typeface="Arial" panose="020B0604020202020204" pitchFamily="34" charset="0"/>
              </a:defRPr>
            </a:lvl5pPr>
            <a:lvl6pPr marL="25146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863600" eaLnBrk="0" fontAlgn="base" hangingPunct="0">
              <a:lnSpc>
                <a:spcPts val="2100"/>
              </a:lnSpc>
              <a:spcBef>
                <a:spcPct val="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Tx/>
              <a:buNone/>
            </a:pPr>
            <a:fld id="{07CB0C4F-D98C-48A4-A2FE-888113E897A3}" type="slidenum">
              <a:rPr lang="de-DE" altLang="de-DE" smtClean="0"/>
              <a:pPr>
                <a:lnSpc>
                  <a:spcPct val="100000"/>
                </a:lnSpc>
                <a:buFontTx/>
                <a:buNone/>
              </a:pPr>
              <a:t>55</a:t>
            </a:fld>
            <a:endParaRPr lang="de-DE" altLang="de-DE" smtClean="0"/>
          </a:p>
        </p:txBody>
      </p:sp>
      <p:sp>
        <p:nvSpPr>
          <p:cNvPr id="50181" name="Fußzeilenplatzhalter 4"/>
          <p:cNvSpPr>
            <a:spLocks noGrp="1"/>
          </p:cNvSpPr>
          <p:nvPr>
            <p:ph type="ftr" sz="quarter" idx="4294967295"/>
          </p:nvPr>
        </p:nvSpPr>
        <p:spPr bwMode="auto">
          <a:xfrm>
            <a:off x="4320381" y="5940387"/>
            <a:ext cx="3816350" cy="179387"/>
          </a:xfr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defRPr sz="1500">
                <a:solidFill>
                  <a:schemeClr val="tx1"/>
                </a:solidFill>
                <a:latin typeface="Arial" panose="020B0604020202020204" pitchFamily="34" charset="0"/>
                <a:cs typeface="Arial" panose="020B0604020202020204" pitchFamily="34" charset="0"/>
              </a:defRPr>
            </a:lvl1pPr>
            <a:lvl2pPr marL="742950" indent="-285750">
              <a:defRPr sz="1500">
                <a:solidFill>
                  <a:schemeClr val="tx1"/>
                </a:solidFill>
                <a:latin typeface="Arial" panose="020B0604020202020204" pitchFamily="34" charset="0"/>
                <a:cs typeface="Arial" panose="020B0604020202020204" pitchFamily="34" charset="0"/>
              </a:defRPr>
            </a:lvl2pPr>
            <a:lvl3pPr marL="1143000" indent="-228600">
              <a:defRPr sz="1500">
                <a:solidFill>
                  <a:schemeClr val="tx1"/>
                </a:solidFill>
                <a:latin typeface="Arial" panose="020B0604020202020204" pitchFamily="34" charset="0"/>
                <a:cs typeface="Arial" panose="020B0604020202020204" pitchFamily="34" charset="0"/>
              </a:defRPr>
            </a:lvl3pPr>
            <a:lvl4pPr marL="1600200" indent="-228600">
              <a:defRPr sz="1500">
                <a:solidFill>
                  <a:schemeClr val="tx1"/>
                </a:solidFill>
                <a:latin typeface="Arial" panose="020B0604020202020204" pitchFamily="34" charset="0"/>
                <a:cs typeface="Arial" panose="020B0604020202020204" pitchFamily="34" charset="0"/>
              </a:defRPr>
            </a:lvl4pPr>
            <a:lvl5pPr marL="2057400" indent="-228600">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500">
                <a:solidFill>
                  <a:schemeClr val="tx1"/>
                </a:solidFill>
                <a:latin typeface="Arial" panose="020B0604020202020204" pitchFamily="34" charset="0"/>
                <a:cs typeface="Arial" panose="020B0604020202020204" pitchFamily="34" charset="0"/>
              </a:defRPr>
            </a:lvl9pPr>
          </a:lstStyle>
          <a:p>
            <a:pPr algn="r"/>
            <a:r>
              <a:rPr lang="de-DE" altLang="de-DE" sz="1000" dirty="0" smtClean="0"/>
              <a:t>Quelle: www.yeet.de</a:t>
            </a:r>
          </a:p>
        </p:txBody>
      </p:sp>
      <p:pic>
        <p:nvPicPr>
          <p:cNvPr id="50182" name="Grafi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4357" y="3475969"/>
            <a:ext cx="4412095" cy="25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684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2: „Ich </a:t>
            </a:r>
            <a:r>
              <a:rPr lang="de-DE" dirty="0" smtClean="0"/>
              <a:t>bin hier, um zuzuhören“</a:t>
            </a:r>
            <a:endParaRPr lang="de-DE" dirty="0"/>
          </a:p>
        </p:txBody>
      </p:sp>
      <p:sp>
        <p:nvSpPr>
          <p:cNvPr id="3" name="Inhaltsplatzhalter 2"/>
          <p:cNvSpPr>
            <a:spLocks noGrp="1"/>
          </p:cNvSpPr>
          <p:nvPr>
            <p:ph idx="1"/>
          </p:nvPr>
        </p:nvSpPr>
        <p:spPr>
          <a:xfrm>
            <a:off x="215900" y="1763923"/>
            <a:ext cx="7992913" cy="3492500"/>
          </a:xfrm>
        </p:spPr>
        <p:txBody>
          <a:bodyPr/>
          <a:lstStyle/>
          <a:p>
            <a:r>
              <a:rPr lang="de-DE" dirty="0" smtClean="0"/>
              <a:t>Mir geht es heute gar nicht gut! </a:t>
            </a:r>
          </a:p>
          <a:p>
            <a:endParaRPr lang="de-DE" i="1" dirty="0" smtClean="0"/>
          </a:p>
          <a:p>
            <a:r>
              <a:rPr lang="de-DE" i="1" dirty="0" smtClean="0"/>
              <a:t>Es </a:t>
            </a:r>
            <a:r>
              <a:rPr lang="de-DE" i="1" dirty="0"/>
              <a:t>tut mir leid zu hören, dass es dir heute nicht gut geht. Kannst du mir vielleicht mehr darüber erzählen, was los ist? Ich bin hier, um zuzuhören und vielleicht kann ich dir auf irgendeine Weise helfen oder dir zumindest ein offenes Ohr bieten</a:t>
            </a:r>
            <a:r>
              <a:rPr lang="de-DE" i="1" dirty="0" smtClean="0"/>
              <a:t>. </a:t>
            </a:r>
            <a:endParaRPr lang="de-DE" i="1" dirty="0"/>
          </a:p>
          <a:p>
            <a:endParaRPr lang="de-DE" sz="1600" i="1" dirty="0"/>
          </a:p>
          <a:p>
            <a:r>
              <a:rPr lang="de-DE" sz="1600" i="1" dirty="0"/>
              <a:t>(</a:t>
            </a:r>
            <a:r>
              <a:rPr lang="de-DE" sz="1600" i="1" dirty="0" err="1"/>
              <a:t>ChatGPT</a:t>
            </a:r>
            <a:r>
              <a:rPr lang="de-DE" sz="1600" i="1" dirty="0"/>
              <a:t> am 7.9.23)</a:t>
            </a:r>
          </a:p>
          <a:p>
            <a:endParaRPr lang="de-DE" sz="1600" i="1"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6</a:t>
            </a:fld>
            <a:endParaRPr lang="de-DE" altLang="de-DE"/>
          </a:p>
        </p:txBody>
      </p:sp>
      <p:pic>
        <p:nvPicPr>
          <p:cNvPr id="5" name="Picture 2" descr="What Is Open Ai Chat Gpt Know Full Details 2023 - Ris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313" y="3228086"/>
            <a:ext cx="4500500" cy="300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648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2: „Ich </a:t>
            </a:r>
            <a:r>
              <a:rPr lang="de-DE" dirty="0"/>
              <a:t>bin hier, um zuzuhören“</a:t>
            </a:r>
          </a:p>
        </p:txBody>
      </p:sp>
      <p:sp>
        <p:nvSpPr>
          <p:cNvPr id="3" name="Inhaltsplatzhalter 2"/>
          <p:cNvSpPr>
            <a:spLocks noGrp="1"/>
          </p:cNvSpPr>
          <p:nvPr>
            <p:ph idx="1"/>
          </p:nvPr>
        </p:nvSpPr>
        <p:spPr>
          <a:xfrm>
            <a:off x="683977" y="1583903"/>
            <a:ext cx="7452853" cy="3492500"/>
          </a:xfrm>
        </p:spPr>
        <p:txBody>
          <a:bodyPr/>
          <a:lstStyle/>
          <a:p>
            <a:pPr lvl="0"/>
            <a:r>
              <a:rPr lang="de-DE" sz="1400" b="1" dirty="0"/>
              <a:t>Online-Unterstützung:</a:t>
            </a:r>
            <a:r>
              <a:rPr lang="de-DE" sz="1400" dirty="0"/>
              <a:t> Es gibt viele Online-Plattformen und Ressourcen, auf denen du mit Menschen sprechen kannst, die ähnliche Erfahrungen gemacht haben. Es gibt Online-Foren, Selbsthilfegruppen und Chat-Plattformen, auf denen du Unterstützung finden kannst.</a:t>
            </a:r>
          </a:p>
          <a:p>
            <a:pPr lvl="0"/>
            <a:r>
              <a:rPr lang="de-DE" sz="1400" b="1" dirty="0"/>
              <a:t>Freunde oder Verwandte:</a:t>
            </a:r>
            <a:r>
              <a:rPr lang="de-DE" sz="1400" dirty="0"/>
              <a:t> Manchmal wissen Freunde oder Verwandte nicht, wie sie helfen können, es sei denn, du teilst deine Gefühle und Bedenken mit ihnen. Versuche, in einem ruhigen Moment mit ihnen zu sprechen und deine Gefühle auszudrücken.</a:t>
            </a:r>
          </a:p>
          <a:p>
            <a:pPr lvl="0"/>
            <a:r>
              <a:rPr lang="de-DE" sz="1400" b="1" dirty="0"/>
              <a:t>Selbsthilfe-Techniken:</a:t>
            </a:r>
            <a:r>
              <a:rPr lang="de-DE" sz="1400" dirty="0"/>
              <a:t> Es gibt verschiedene Techniken zur Selbsthilfe, die dir helfen könnten, dich besser zu fühlen. Dazu gehören Atemübungen, Meditation, Achtsamkeitsübungen und das Führen eines Tagebuchs.</a:t>
            </a:r>
          </a:p>
          <a:p>
            <a:pPr lvl="0"/>
            <a:r>
              <a:rPr lang="de-DE" sz="1400" b="1" dirty="0">
                <a:solidFill>
                  <a:srgbClr val="00B050"/>
                </a:solidFill>
              </a:rPr>
              <a:t>Telefonseelsorge:</a:t>
            </a:r>
            <a:r>
              <a:rPr lang="de-DE" sz="1400" dirty="0">
                <a:solidFill>
                  <a:srgbClr val="00B050"/>
                </a:solidFill>
              </a:rPr>
              <a:t> In vielen Ländern gibt es Telefonseelsorge-Hotlines, bei denen du anonym mit geschulten Fachleuten sprechen kannst. Sie können dir zuhören und Unterstützung bieten.</a:t>
            </a:r>
          </a:p>
          <a:p>
            <a:pPr lvl="0"/>
            <a:r>
              <a:rPr lang="de-DE" sz="1400" b="1" dirty="0"/>
              <a:t>Suche nach einem Therapeuten:</a:t>
            </a:r>
            <a:r>
              <a:rPr lang="de-DE" sz="1400" dirty="0"/>
              <a:t> Auch wenn es im Moment schwierig ist, einen Therapeuten zu finden, solltest du weiterhin nach Möglichkeiten suchen. Du könntest auf Wartelisten setzen oder in Erwägung ziehen, Online-Therapie in Betracht zu ziehen, da diese möglicherweise flexibler ist</a:t>
            </a:r>
            <a:r>
              <a:rPr lang="de-DE" sz="1400" dirty="0" smtClean="0"/>
              <a:t>.</a:t>
            </a:r>
            <a:endParaRPr lang="de-DE" sz="1400" dirty="0"/>
          </a:p>
          <a:p>
            <a:pPr algn="r"/>
            <a:r>
              <a:rPr lang="de-DE" sz="1400" i="1" dirty="0"/>
              <a:t>(</a:t>
            </a:r>
            <a:r>
              <a:rPr lang="de-DE" sz="1400" i="1" dirty="0" err="1"/>
              <a:t>ChatGPT</a:t>
            </a:r>
            <a:r>
              <a:rPr lang="de-DE" sz="1400" i="1" dirty="0"/>
              <a:t> am 7.9.23)</a:t>
            </a:r>
          </a:p>
          <a:p>
            <a:pPr lvl="0"/>
            <a:endParaRPr lang="de-DE" sz="1400"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7</a:t>
            </a:fld>
            <a:endParaRPr lang="de-DE" altLang="de-DE"/>
          </a:p>
        </p:txBody>
      </p:sp>
      <p:sp>
        <p:nvSpPr>
          <p:cNvPr id="5" name="Pfeil nach rechts 4"/>
          <p:cNvSpPr/>
          <p:nvPr/>
        </p:nvSpPr>
        <p:spPr>
          <a:xfrm>
            <a:off x="107913" y="4068179"/>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42420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Diskussionswürdig?	</a:t>
            </a:r>
            <a:endParaRPr lang="de-DE" dirty="0"/>
          </a:p>
        </p:txBody>
      </p:sp>
      <p:sp>
        <p:nvSpPr>
          <p:cNvPr id="3" name="Inhaltsplatzhalter 2"/>
          <p:cNvSpPr>
            <a:spLocks noGrp="1"/>
          </p:cNvSpPr>
          <p:nvPr>
            <p:ph idx="1"/>
          </p:nvPr>
        </p:nvSpPr>
        <p:spPr/>
        <p:txBody>
          <a:bodyPr/>
          <a:lstStyle/>
          <a:p>
            <a:pPr algn="ctr"/>
            <a:r>
              <a:rPr lang="de-DE" i="1" dirty="0"/>
              <a:t>„Natürlich kannst du mir gerne erzählen, was dich bedrückt. Ich bin hier, um zuzuhören und dir so gut wie möglich zu helfen oder zumindest Unterstützung und Ratschläge anzubieten. Bitte teile deine Gedanken und Gefühle mit mir, wenn du möchtest</a:t>
            </a:r>
            <a:r>
              <a:rPr lang="de-DE" i="1" dirty="0" smtClean="0"/>
              <a:t>.“</a:t>
            </a:r>
            <a:endParaRPr lang="de-DE" dirty="0" smtClean="0"/>
          </a:p>
          <a:p>
            <a:endParaRPr lang="de-DE" dirty="0"/>
          </a:p>
          <a:p>
            <a:r>
              <a:rPr lang="de-DE" dirty="0" smtClean="0"/>
              <a:t>Mensch und Technik/Maschine in der Seelsorge / Spiritual Care?</a:t>
            </a:r>
          </a:p>
          <a:p>
            <a:endParaRPr lang="de-DE" dirty="0"/>
          </a:p>
          <a:p>
            <a:r>
              <a:rPr lang="de-DE" dirty="0" smtClean="0"/>
              <a:t>Bedeutung von Hilfe, Unterstützung, „Care“, Seele + Seelsorge</a:t>
            </a:r>
          </a:p>
          <a:p>
            <a:endParaRPr lang="de-DE" dirty="0"/>
          </a:p>
          <a:p>
            <a:r>
              <a:rPr lang="de-DE" dirty="0" smtClean="0"/>
              <a:t>Rolle von impliziten Faktoren wie Mitgefühl, Solidarität, Anteilnehmen,…</a:t>
            </a:r>
          </a:p>
          <a:p>
            <a:endParaRPr lang="de-DE" dirty="0"/>
          </a:p>
          <a:p>
            <a:r>
              <a:rPr lang="de-DE" dirty="0" smtClean="0"/>
              <a:t>Ethik: Wer verantwortet Seelsorge / Spiritual Care? Wer steht ein für die Folgen?</a:t>
            </a:r>
          </a:p>
          <a:p>
            <a:endParaRPr lang="de-DE" dirty="0"/>
          </a:p>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8</a:t>
            </a:fld>
            <a:endParaRPr lang="de-DE" altLang="de-DE"/>
          </a:p>
        </p:txBody>
      </p:sp>
      <p:pic>
        <p:nvPicPr>
          <p:cNvPr id="8196" name="Picture 4" descr="Benefits Of Using Discussion Forums in a Knowledge Management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29" b="25156"/>
          <a:stretch/>
        </p:blipFill>
        <p:spPr bwMode="auto">
          <a:xfrm>
            <a:off x="4500401" y="5133430"/>
            <a:ext cx="3702324" cy="133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85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Vortrag – quo </a:t>
            </a:r>
            <a:r>
              <a:rPr lang="de-DE" dirty="0" err="1" smtClean="0"/>
              <a:t>vadis</a:t>
            </a:r>
            <a:r>
              <a:rPr lang="de-DE" dirty="0" smtClean="0"/>
              <a:t>? </a:t>
            </a:r>
            <a:endParaRPr lang="de-DE" dirty="0"/>
          </a:p>
        </p:txBody>
      </p:sp>
      <p:sp>
        <p:nvSpPr>
          <p:cNvPr id="3" name="Inhaltsplatzhalter 2"/>
          <p:cNvSpPr>
            <a:spLocks noGrp="1"/>
          </p:cNvSpPr>
          <p:nvPr>
            <p:ph idx="1"/>
          </p:nvPr>
        </p:nvSpPr>
        <p:spPr/>
        <p:txBody>
          <a:bodyPr/>
          <a:lstStyle/>
          <a:p>
            <a:pPr marL="400050" indent="-400050">
              <a:buFont typeface="+mj-lt"/>
              <a:buAutoNum type="romanUcPeriod"/>
            </a:pPr>
            <a:r>
              <a:rPr lang="de-DE" b="1" dirty="0" smtClean="0"/>
              <a:t>Historische Einstimmung</a:t>
            </a:r>
            <a:r>
              <a:rPr lang="de-DE" dirty="0" smtClean="0"/>
              <a:t>: Von weitreichenden Digitalisierungs-Folgen und  ungewöhnliche Gesprächspartnerinnen </a:t>
            </a:r>
          </a:p>
          <a:p>
            <a:pPr marL="400050" indent="-400050">
              <a:buFont typeface="+mj-lt"/>
              <a:buAutoNum type="romanUcPeriod"/>
            </a:pPr>
            <a:r>
              <a:rPr lang="de-DE" b="1" dirty="0" smtClean="0"/>
              <a:t>Digitalisierung von Seelsorge und Spiritual Care</a:t>
            </a:r>
            <a:r>
              <a:rPr lang="de-DE" dirty="0" smtClean="0"/>
              <a:t>: Theoretisches und Empirisches </a:t>
            </a:r>
          </a:p>
          <a:p>
            <a:pPr marL="400050" indent="-400050">
              <a:buFont typeface="+mj-lt"/>
              <a:buAutoNum type="romanUcPeriod"/>
            </a:pPr>
            <a:r>
              <a:rPr lang="de-DE" b="1" dirty="0" smtClean="0"/>
              <a:t>Drei </a:t>
            </a:r>
            <a:r>
              <a:rPr lang="de-DE" b="1" dirty="0" err="1" smtClean="0"/>
              <a:t>Phänomenbereiche</a:t>
            </a:r>
            <a:r>
              <a:rPr lang="de-DE" b="1" dirty="0" smtClean="0"/>
              <a:t> </a:t>
            </a:r>
          </a:p>
          <a:p>
            <a:endParaRPr lang="de-DE" dirty="0"/>
          </a:p>
          <a:p>
            <a:r>
              <a:rPr lang="de-DE" dirty="0" smtClean="0"/>
              <a:t>	Geschützte digitale Räume</a:t>
            </a:r>
          </a:p>
          <a:p>
            <a:r>
              <a:rPr lang="de-DE" dirty="0"/>
              <a:t>	</a:t>
            </a:r>
            <a:r>
              <a:rPr lang="de-DE" dirty="0" smtClean="0"/>
              <a:t>Soziale Medien </a:t>
            </a:r>
          </a:p>
          <a:p>
            <a:r>
              <a:rPr lang="de-DE" dirty="0" smtClean="0"/>
              <a:t>	Digitale Spiritualität </a:t>
            </a:r>
            <a:endParaRPr lang="de-DE" dirty="0"/>
          </a:p>
          <a:p>
            <a:endParaRPr lang="de-DE" dirty="0" smtClean="0"/>
          </a:p>
          <a:p>
            <a:r>
              <a:rPr lang="de-DE" dirty="0" smtClean="0"/>
              <a:t>IV.  </a:t>
            </a:r>
            <a:r>
              <a:rPr lang="de-DE" b="1" dirty="0" smtClean="0"/>
              <a:t>Desiderate und offene Fragen </a:t>
            </a:r>
            <a:endParaRPr lang="de-DE" b="1" dirty="0"/>
          </a:p>
          <a:p>
            <a:r>
              <a:rPr lang="de-DE" dirty="0" smtClean="0"/>
              <a:t>	</a:t>
            </a:r>
          </a:p>
        </p:txBody>
      </p:sp>
      <p:sp>
        <p:nvSpPr>
          <p:cNvPr id="4" name="Foliennummernplatzhalter 3"/>
          <p:cNvSpPr>
            <a:spLocks noGrp="1"/>
          </p:cNvSpPr>
          <p:nvPr>
            <p:ph type="sldNum" sz="quarter" idx="10"/>
          </p:nvPr>
        </p:nvSpPr>
        <p:spPr/>
        <p:txBody>
          <a:bodyPr/>
          <a:lstStyle/>
          <a:p>
            <a:pPr>
              <a:defRPr/>
            </a:pPr>
            <a:fld id="{616292EC-705F-4C0C-9BF3-38D8ABB08A60}" type="slidenum">
              <a:rPr lang="de-DE" altLang="de-DE" smtClean="0"/>
              <a:pPr>
                <a:defRPr/>
              </a:pPr>
              <a:t>9</a:t>
            </a:fld>
            <a:endParaRPr lang="de-DE" altLang="de-DE"/>
          </a:p>
        </p:txBody>
      </p:sp>
      <p:pic>
        <p:nvPicPr>
          <p:cNvPr id="5" name="Grafik 4"/>
          <p:cNvPicPr>
            <a:picLocks noChangeAspect="1"/>
          </p:cNvPicPr>
          <p:nvPr/>
        </p:nvPicPr>
        <p:blipFill>
          <a:blip r:embed="rId2"/>
          <a:stretch>
            <a:fillRect/>
          </a:stretch>
        </p:blipFill>
        <p:spPr>
          <a:xfrm>
            <a:off x="4860441" y="4388513"/>
            <a:ext cx="3279263" cy="1731300"/>
          </a:xfrm>
          <a:prstGeom prst="rect">
            <a:avLst/>
          </a:prstGeom>
        </p:spPr>
      </p:pic>
    </p:spTree>
    <p:extLst>
      <p:ext uri="{BB962C8B-B14F-4D97-AF65-F5344CB8AC3E}">
        <p14:creationId xmlns:p14="http://schemas.microsoft.com/office/powerpoint/2010/main" val="3586247061"/>
      </p:ext>
    </p:extLst>
  </p:cSld>
  <p:clrMapOvr>
    <a:masterClrMapping/>
  </p:clrMapOvr>
</p:sld>
</file>

<file path=ppt/theme/theme1.xml><?xml version="1.0" encoding="utf-8"?>
<a:theme xmlns:a="http://schemas.openxmlformats.org/drawingml/2006/main" name="Haupt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altsverzeichnis">
  <a:themeElements>
    <a:clrScheme name="Inhaltsverzeichn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haltsverzeichnis">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haltsverzeichn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haltsverzeichn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haltsverzeichn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haltsverzeichn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haltsverzeichn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haltsverzeichn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haltsverzeichn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haltsverzeichn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haltsverzeichn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haltsverzeichn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haltsverzeichn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haltsverzeichn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3088</Words>
  <Application>Microsoft Office PowerPoint</Application>
  <PresentationFormat>Benutzerdefiniert</PresentationFormat>
  <Paragraphs>487</Paragraphs>
  <Slides>55</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55</vt:i4>
      </vt:variant>
    </vt:vector>
  </HeadingPairs>
  <TitlesOfParts>
    <vt:vector size="63" baseType="lpstr">
      <vt:lpstr>Arial</vt:lpstr>
      <vt:lpstr>Calibri</vt:lpstr>
      <vt:lpstr>De Gruyter Sans</vt:lpstr>
      <vt:lpstr>Segoe UI</vt:lpstr>
      <vt:lpstr>Times New Roman</vt:lpstr>
      <vt:lpstr>Wingdings</vt:lpstr>
      <vt:lpstr>Hauptmaster</vt:lpstr>
      <vt:lpstr>Inhaltsverzeichnis</vt:lpstr>
      <vt:lpstr>Digitalisierung in Seelsorge  und Spiritual Care:  Aktuelle Entwicklungen und Desiderate.   Jun.-Prof. Dr. Annette Haußmann   14.09.2023 Fachtagung: Digitale Spiritual Care. Quo vadis? Universität Zürich</vt:lpstr>
      <vt:lpstr>Beispiel 1: Digitalisierte Seelsorge historisch</vt:lpstr>
      <vt:lpstr>Eliza – ein „Chatbot“ der 1960er Jahre</vt:lpstr>
      <vt:lpstr>Zukunftsvisionen </vt:lpstr>
      <vt:lpstr>Beispiel 2: „Ich bin hier, um zuzuhören“</vt:lpstr>
      <vt:lpstr>Beispiel 2: „Ich bin hier, um zuzuhören“</vt:lpstr>
      <vt:lpstr>Beispiel 2: „Ich bin hier, um zuzuhören“</vt:lpstr>
      <vt:lpstr>Diskussionswürdig? </vt:lpstr>
      <vt:lpstr>Vortrag – quo vadis? </vt:lpstr>
      <vt:lpstr>Digitalisierung und Seelsorge:  Vorbemerkungen</vt:lpstr>
      <vt:lpstr>Seelsorge und digitale Kommunikation?</vt:lpstr>
      <vt:lpstr>Churches online in times of Corona: CONTOC 1 (2020)</vt:lpstr>
      <vt:lpstr>Churches online in times of Corona: CONTOC 2 (2022)</vt:lpstr>
      <vt:lpstr>Digtialisierung und Seelsorge</vt:lpstr>
      <vt:lpstr>Digitalisierung und Seelsorge:  ein weites Feld</vt:lpstr>
      <vt:lpstr>1. Geschützte Räume für Seelsorge und Spiritual Care</vt:lpstr>
      <vt:lpstr>Offenheit durch Anonymität</vt:lpstr>
      <vt:lpstr>Offenheit durch Anonymität</vt:lpstr>
      <vt:lpstr>Distanz und Selbstöffnung Beispiel Suizidalität</vt:lpstr>
      <vt:lpstr>Vielfalt der Angebote </vt:lpstr>
      <vt:lpstr>2. Soziale Medien</vt:lpstr>
      <vt:lpstr>Lebensgeschichte erzählen:  Seelsorge und soziale Medien</vt:lpstr>
      <vt:lpstr>PowerPoint-Präsentation</vt:lpstr>
      <vt:lpstr>Lebensgeschichten teilen: Rezeptions- und Reaktionsprozesse</vt:lpstr>
      <vt:lpstr>PowerPoint-Präsentation</vt:lpstr>
      <vt:lpstr>Digitale Beziehungen:  Seelsorgliche Vertrauensbildung </vt:lpstr>
      <vt:lpstr>3. Digitale Religion / Spiritualität</vt:lpstr>
      <vt:lpstr>Digitale Religion / Spirituality </vt:lpstr>
      <vt:lpstr>Religiös-spirituelle Möglichkeitsräume</vt:lpstr>
      <vt:lpstr>Spiritual Care in sozialen Medien </vt:lpstr>
      <vt:lpstr>Seelsorge und Spiritual Care digital</vt:lpstr>
      <vt:lpstr>Desiderate und offene Fragen </vt:lpstr>
      <vt:lpstr>1. Geschützte und öffentliche Räume </vt:lpstr>
      <vt:lpstr>2. Seelsorgegeheimnis und Datenschutz </vt:lpstr>
      <vt:lpstr>3. Technisierung und Algorhythmisierung </vt:lpstr>
      <vt:lpstr>4. Selbstsorge und Spiritual Care </vt:lpstr>
      <vt:lpstr>5. Leibliche Präsenz: unverzichtbar?</vt:lpstr>
      <vt:lpstr>5. Präsenz digital und leiblich</vt:lpstr>
      <vt:lpstr>Fazit: Komplementarität und Flexibilität </vt:lpstr>
      <vt:lpstr>Präsent bleiben!</vt:lpstr>
      <vt:lpstr>PowerPoint-Präsentation</vt:lpstr>
      <vt:lpstr>Literatur  </vt:lpstr>
      <vt:lpstr>Literatur  </vt:lpstr>
      <vt:lpstr>Literatur  </vt:lpstr>
      <vt:lpstr>Backup</vt:lpstr>
      <vt:lpstr>Churches online in times of Corona: CONTOC 2 (2022)</vt:lpstr>
      <vt:lpstr>Flexibilität und Crossmedialität</vt:lpstr>
      <vt:lpstr>Offene Fragen zur digitalen Seelsorge…</vt:lpstr>
      <vt:lpstr>Die seelsorgliche Haltung macht den Unterschied</vt:lpstr>
      <vt:lpstr>Medien und Seelsorge </vt:lpstr>
      <vt:lpstr>#ansprechbar.</vt:lpstr>
      <vt:lpstr>#ansprechbar. Die Genese eines Hashtags</vt:lpstr>
      <vt:lpstr>#ansprechbar.</vt:lpstr>
      <vt:lpstr>#ansprechbar. Reaktionen </vt:lpstr>
      <vt:lpstr>Sinnfluencing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 HD Beispielpräsentation</dc:title>
  <dc:creator>bernhard</dc:creator>
  <cp:lastModifiedBy>Annette Haußmann</cp:lastModifiedBy>
  <cp:revision>397</cp:revision>
  <dcterms:created xsi:type="dcterms:W3CDTF">2011-07-18T09:07:28Z</dcterms:created>
  <dcterms:modified xsi:type="dcterms:W3CDTF">2023-09-14T06:30:43Z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120228</vt:lpwstr>
  </property>
</Properties>
</file>