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9" r:id="rId5"/>
    <p:sldId id="307" r:id="rId6"/>
    <p:sldId id="296" r:id="rId7"/>
    <p:sldId id="298" r:id="rId8"/>
    <p:sldId id="297" r:id="rId9"/>
    <p:sldId id="308" r:id="rId10"/>
    <p:sldId id="299" r:id="rId11"/>
    <p:sldId id="304" r:id="rId12"/>
    <p:sldId id="301" r:id="rId13"/>
    <p:sldId id="302" r:id="rId14"/>
    <p:sldId id="268" r:id="rId15"/>
    <p:sldId id="303" r:id="rId16"/>
    <p:sldId id="305" r:id="rId17"/>
    <p:sldId id="306" r:id="rId18"/>
    <p:sldId id="291" r:id="rId19"/>
    <p:sldId id="288" r:id="rId20"/>
    <p:sldId id="300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DA1"/>
    <a:srgbClr val="0090A2"/>
    <a:srgbClr val="404040"/>
    <a:srgbClr val="3A828B"/>
    <a:srgbClr val="ACD0D7"/>
    <a:srgbClr val="5F7FBB"/>
    <a:srgbClr val="6368C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7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88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D6640C-F6A0-4351-856B-14836F234E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280B7B-2795-4857-B84E-9C600536AE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AB0F69-59D7-48CF-B412-024FB036661B}" type="datetime1">
              <a:rPr lang="de-DE" smtClean="0"/>
              <a:t>13.09.2023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C3ACD6-6E00-4BE1-A684-34A6BD202E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7F20A5-CEF2-4B11-A0A4-0F4BC0BD64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22411-A9A9-4A09-A341-69C657AB42A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888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00D692-0924-4FB1-9F1D-502B28A06D90}" type="datetime1">
              <a:rPr lang="de-DE" smtClean="0"/>
              <a:t>13.09.2023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  <a:endParaRPr lang="de-DE" dirty="0"/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A004F4-F240-48F9-8AE1-486585C7F00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017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98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956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86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AD7C59-102C-40BE-A665-72A2BA955497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26C49-AA13-4DDC-940F-9DBD5B9BF972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3328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21226E-C0AD-4393-972A-8115435F40D6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CEA5A1-F129-479B-A889-424BF0DB09A9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33EE2C-D2EA-4A43-B192-72F480BC5237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D25166-13A3-422B-88FE-FC852BDD8FD7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C4CE16-3214-4F27-ADAB-8FF5668A7037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EE7D5-DF18-45B2-A9B9-9D95C2CFE394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8E36A8-EC06-4B3D-AE6A-5FD12FA64163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43A753-C76C-4789-A1FD-B319062E7917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826FA1E-476D-4066-A335-3D6159B787B8}" type="datetime1">
              <a:rPr lang="de-DE" noProof="0" smtClean="0"/>
              <a:t>13.09.2023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3346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rtl="0"/>
            <a:fld id="{82EE24B5-652C-4DB5-B7C3-B5BBEC1280B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ankenhausseelsorge-im-norden.de/" TargetMode="External"/><Relationship Id="rId2" Type="http://schemas.openxmlformats.org/officeDocument/2006/relationships/hyperlink" Target="http://www.krankenhausseelsorge-hamburg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mailto:Froerden.kkvhh@kirche-hamburg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e.de/dateien/zielgruppen/patienten-angehoerige/krankenhausseelsorge/team-krankenhausseelsorge-juli-2022_buehnenbild_contentseite.jpg" TargetMode="External"/><Relationship Id="rId2" Type="http://schemas.openxmlformats.org/officeDocument/2006/relationships/hyperlink" Target="https://www.menschlichkeit-verbindet.de/wp-content/uploads/2021/10/KUMI_KHS_Reinbek_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klepios.com/.imaging/mte/asklepios/articleImage_1232/dam/klinikbilder/hamburg/harburg/Sonstiges/harburg-r-sner-pietzarka-seelsorge--1-_freigegeben.jpg/jcr:content/harburg-r%C3%B6sner-pietzarka-seelsorge-Magnolia%20Format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8518"/>
            <a:ext cx="9144000" cy="2128049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25000"/>
              </a:lnSpc>
            </a:pPr>
            <a:r>
              <a:rPr lang="de-DE" sz="5000" dirty="0">
                <a:solidFill>
                  <a:schemeClr val="bg1"/>
                </a:solidFill>
                <a:latin typeface="Gill Sans MT" panose="020B0502020104020203" pitchFamily="34" charset="0"/>
              </a:rPr>
              <a:t>Digitale</a:t>
            </a:r>
            <a:br>
              <a:rPr lang="de-DE" sz="5000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de-DE" sz="5000" dirty="0">
                <a:solidFill>
                  <a:schemeClr val="bg1"/>
                </a:solidFill>
                <a:latin typeface="Gill Sans MT" panose="020B0502020104020203" pitchFamily="34" charset="0"/>
              </a:rPr>
              <a:t>Krankenhausseelsorge Hamburg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171" y="4900787"/>
            <a:ext cx="8653111" cy="1670859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/>
          <a:p>
            <a:pPr rtl="0"/>
            <a:r>
              <a:rPr lang="de-DE" sz="2500" b="1" i="1" spc="65" dirty="0">
                <a:solidFill>
                  <a:schemeClr val="accent1"/>
                </a:solidFill>
                <a:latin typeface="Arial"/>
                <a:cs typeface="Arial"/>
              </a:rPr>
              <a:t>Praxisbericht aus dem </a:t>
            </a:r>
            <a:r>
              <a:rPr lang="de-DE" dirty="0"/>
              <a:t>Kirchenkreisverband</a:t>
            </a:r>
            <a:r>
              <a:rPr lang="de-DE" sz="2500" b="1" i="1" spc="65" dirty="0">
                <a:solidFill>
                  <a:schemeClr val="accent1"/>
                </a:solidFill>
                <a:latin typeface="Arial"/>
                <a:cs typeface="Arial"/>
              </a:rPr>
              <a:t> Hamburg </a:t>
            </a:r>
          </a:p>
          <a:p>
            <a:pPr rtl="0"/>
            <a:r>
              <a:rPr lang="de-DE" sz="2500" b="1" i="1" spc="65" dirty="0">
                <a:solidFill>
                  <a:schemeClr val="accent1"/>
                </a:solidFill>
                <a:latin typeface="Arial"/>
                <a:cs typeface="Arial"/>
              </a:rPr>
              <a:t>Ev.-Luth. Kirche in Norddeutschland</a:t>
            </a:r>
          </a:p>
        </p:txBody>
      </p:sp>
      <p:sp>
        <p:nvSpPr>
          <p:cNvPr id="6" name="Objekt 7" descr="Beiges Rechteck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>
          <a:xfrm>
            <a:off x="1790299" y="4113096"/>
            <a:ext cx="8653111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59C24-4443-483B-9631-B71CCB55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Vorarbeiten für den Aufbau der Online- Krankenhausseelsorge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EFA892-FA18-48AD-A00F-02C12ED3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Einführung in die Nutzung der digitalen Seelsorgeplattform „Ankerplatz“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993FE2-E305-401C-93BB-8F2063EC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10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E55B38-12D2-4B5D-8F86-BAA56659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493" y="2590101"/>
            <a:ext cx="8295013" cy="3584801"/>
          </a:xfrm>
          <a:prstGeom prst="rect">
            <a:avLst/>
          </a:prstGeom>
          <a:ln>
            <a:solidFill>
              <a:srgbClr val="0090A2"/>
            </a:solidFill>
          </a:ln>
        </p:spPr>
      </p:pic>
    </p:spTree>
    <p:extLst>
      <p:ext uri="{BB962C8B-B14F-4D97-AF65-F5344CB8AC3E}">
        <p14:creationId xmlns:p14="http://schemas.microsoft.com/office/powerpoint/2010/main" val="18260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 descr="Beige Ellipse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6" name="Rechteck 25" descr="Blaues Rechteck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0" y="277063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7" name="Ellipse 26" descr="Blauer Kreis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1557528" y="2004364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8" name="Ellipse 27" descr="Blauer Kreis">
            <a:extLst>
              <a:ext uri="{FF2B5EF4-FFF2-40B4-BE49-F238E27FC236}">
                <a16:creationId xmlns:a16="http://schemas.microsoft.com/office/drawing/2014/main" id="{0AD89AAC-7A26-4BF6-8BF7-D301C467BE24}"/>
              </a:ext>
            </a:extLst>
          </p:cNvPr>
          <p:cNvSpPr/>
          <p:nvPr/>
        </p:nvSpPr>
        <p:spPr>
          <a:xfrm>
            <a:off x="7790688" y="1981199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699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92" y="365125"/>
            <a:ext cx="10515600" cy="1325563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bg1"/>
                </a:solidFill>
              </a:rPr>
              <a:t>AG Krankenhausseelsorge Digital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D70BF709-D6E1-4AFF-A538-E9F7D1A452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>
            <a:normAutofit fontScale="85000" lnSpcReduction="20000"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dirty="0"/>
              <a:t>Seelsorgeteam  (</a:t>
            </a:r>
            <a:r>
              <a:rPr lang="de-DE" dirty="0" err="1"/>
              <a:t>ök.</a:t>
            </a:r>
            <a:r>
              <a:rPr lang="de-DE" dirty="0"/>
              <a:t>)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dirty="0">
                <a:solidFill>
                  <a:srgbClr val="F0CDA1"/>
                </a:solidFill>
              </a:rPr>
              <a:t>Universitätsklinik Eppendorf (UKE)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8CE3A891-B3D6-4B07-A0B9-8F86A9EE58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6182" y="5302444"/>
            <a:ext cx="2700338" cy="1106823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schemeClr val="bg1"/>
                </a:solidFill>
                <a:latin typeface="Gill Sans MT" panose="020B0502020104020203" pitchFamily="34" charset="0"/>
              </a:rPr>
              <a:t>Seelsorgeteam (ev.)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srgbClr val="F0CDA1"/>
                </a:solidFill>
                <a:latin typeface="Gill Sans MT" panose="020B0502020104020203" pitchFamily="34" charset="0"/>
              </a:rPr>
              <a:t> Asklepios Klinik Harburg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srgbClr val="F0CDA1"/>
                </a:solidFill>
                <a:latin typeface="Gill Sans MT" panose="020B0502020104020203" pitchFamily="34" charset="0"/>
              </a:rPr>
              <a:t>Helios Mariahilf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de-DE" sz="1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C7D8CB18-31C2-421A-B086-BCC239E2F5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prstClr val="white"/>
                </a:solidFill>
                <a:latin typeface="Gill Sans MT" panose="020B0502020104020203" pitchFamily="34" charset="0"/>
              </a:rPr>
              <a:t>Seelsorgeteam (</a:t>
            </a:r>
            <a:r>
              <a:rPr lang="de-DE" sz="1800" dirty="0" err="1">
                <a:solidFill>
                  <a:prstClr val="white"/>
                </a:solidFill>
                <a:latin typeface="Gill Sans MT" panose="020B0502020104020203" pitchFamily="34" charset="0"/>
              </a:rPr>
              <a:t>ök.</a:t>
            </a:r>
            <a:r>
              <a:rPr lang="de-DE" sz="1800" dirty="0">
                <a:solidFill>
                  <a:prstClr val="white"/>
                </a:solidFill>
                <a:latin typeface="Gill Sans MT" panose="020B0502020104020203" pitchFamily="34" charset="0"/>
              </a:rPr>
              <a:t>) </a:t>
            </a:r>
            <a:r>
              <a:rPr lang="de-DE" sz="1800" dirty="0">
                <a:solidFill>
                  <a:srgbClr val="F0CDA1"/>
                </a:solidFill>
                <a:latin typeface="Gill Sans MT" panose="020B0502020104020203" pitchFamily="34" charset="0"/>
              </a:rPr>
              <a:t>Krankenhaus Reinbek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de-DE" sz="1600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9" name="Objekt 6" descr="Beiges Rechteck">
            <a:extLst>
              <a:ext uri="{FF2B5EF4-FFF2-40B4-BE49-F238E27FC236}">
                <a16:creationId xmlns:a16="http://schemas.microsoft.com/office/drawing/2014/main" id="{E67B2D0F-2920-4165-BC82-05237362DABB}"/>
              </a:ext>
            </a:extLst>
          </p:cNvPr>
          <p:cNvSpPr/>
          <p:nvPr/>
        </p:nvSpPr>
        <p:spPr>
          <a:xfrm flipV="1">
            <a:off x="915046" y="1243584"/>
            <a:ext cx="6551474" cy="89250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  <p:sp>
        <p:nvSpPr>
          <p:cNvPr id="29" name="Ellipse 28" descr="Beiger Kreis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512547" y="1959169"/>
            <a:ext cx="3207607" cy="30747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>
              <a:solidFill>
                <a:srgbClr val="0090A2"/>
              </a:solidFill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E4984818-0D05-4CAB-B14F-2665B073A7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20" b="-22963"/>
          <a:stretch/>
        </p:blipFill>
        <p:spPr>
          <a:xfrm>
            <a:off x="1756061" y="2196083"/>
            <a:ext cx="2414016" cy="2414016"/>
          </a:xfrm>
        </p:spPr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0DDF2AA1-0081-4CD8-91A4-630F7A10E70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10" b="-31942"/>
          <a:stretch/>
        </p:blipFill>
        <p:spPr>
          <a:xfrm>
            <a:off x="8021923" y="2277186"/>
            <a:ext cx="2414016" cy="2433847"/>
          </a:xfr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240AA1F-44CC-42C5-8732-92F0D3074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060" y="2770632"/>
            <a:ext cx="2239880" cy="131673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659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89063-8A71-4463-9884-29120CD3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Vorbereitung zur Qualifizierung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D0EA2-854B-4618-ACD2-934E5931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Erhöhte Sensibilität:  Ein Beispiel digitaler Seelsorge</a:t>
            </a:r>
          </a:p>
          <a:p>
            <a:pPr marL="0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Gemeinsames Lernen:  Vorbereitung für die Testphase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Gill Sans MT" panose="020B0502020104020203" pitchFamily="34" charset="0"/>
              </a:rPr>
              <a:t>                   </a:t>
            </a:r>
          </a:p>
          <a:p>
            <a:pPr marL="0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Gill Sans MT" panose="020B0502020104020203" pitchFamily="34" charset="0"/>
              </a:rPr>
              <a:t>                             </a:t>
            </a:r>
            <a:r>
              <a:rPr lang="de-DE" sz="2000" b="1" dirty="0">
                <a:latin typeface="Gill Sans MT" panose="020B0502020104020203" pitchFamily="34" charset="0"/>
              </a:rPr>
              <a:t>Lust an neuen Aufgabenfeldern auf Seiten der Seelsorgenden</a:t>
            </a:r>
          </a:p>
          <a:p>
            <a:pPr marL="0" indent="0">
              <a:buNone/>
            </a:pPr>
            <a:r>
              <a:rPr lang="de-DE" sz="2000" b="1" dirty="0">
                <a:latin typeface="Gill Sans MT" panose="020B0502020104020203" pitchFamily="34" charset="0"/>
              </a:rPr>
              <a:t>                           Aufmerksamkeit für 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4B9F0D-0793-4840-ADFC-B36261F0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12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06F00C-098F-E426-5598-88CE384D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91" y="4463951"/>
            <a:ext cx="774259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89063-8A71-4463-9884-29120CD3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Sichtbarkeit und Erreichbarkeit im Internet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D0EA2-854B-4618-ACD2-934E5931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Eine gemeinsame ökumenische Website der Krankenhausseelsorge der Ev.-Luth. Kirche in Norddeutschland und des Erzbistums Hamburg (röm.-kath.)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  <a:hlinkClick r:id="rId2"/>
              </a:rPr>
              <a:t>www.krankenhausseelsorge-hamburg.de</a:t>
            </a:r>
            <a:r>
              <a:rPr lang="de-DE" sz="1800" dirty="0">
                <a:latin typeface="Gill Sans MT" panose="020B0502020104020203" pitchFamily="34" charset="0"/>
              </a:rPr>
              <a:t>             </a:t>
            </a:r>
            <a:r>
              <a:rPr lang="de-DE" sz="1800" dirty="0">
                <a:latin typeface="Gill Sans MT" panose="020B0502020104020203" pitchFamily="34" charset="0"/>
                <a:hlinkClick r:id="rId3"/>
              </a:rPr>
              <a:t>www.krankenhausseelsorge-im-norden.de</a:t>
            </a:r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4B9F0D-0793-4840-ADFC-B36261F0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13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18528-B286-4C26-B80A-EB00C196E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070" y="2894232"/>
            <a:ext cx="526283" cy="2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89063-8A71-4463-9884-29120CD3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in Sozialen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D0EA2-854B-4618-ACD2-934E5931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5720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Seelsorgeangebote auf </a:t>
            </a:r>
            <a:r>
              <a:rPr lang="de-DE" sz="1800" dirty="0" err="1">
                <a:latin typeface="Gill Sans MT" panose="020B0502020104020203" pitchFamily="34" charset="0"/>
              </a:rPr>
              <a:t>Social</a:t>
            </a:r>
            <a:r>
              <a:rPr lang="de-DE" sz="1800" dirty="0">
                <a:latin typeface="Gill Sans MT" panose="020B0502020104020203" pitchFamily="34" charset="0"/>
              </a:rPr>
              <a:t> Media vernetzen und entwickeln</a:t>
            </a:r>
          </a:p>
          <a:p>
            <a:r>
              <a:rPr lang="de-DE" sz="1800" dirty="0">
                <a:latin typeface="Gill Sans MT" panose="020B0502020104020203" pitchFamily="34" charset="0"/>
              </a:rPr>
              <a:t>Wie kann </a:t>
            </a:r>
            <a:r>
              <a:rPr lang="de-DE" sz="1800" dirty="0" err="1">
                <a:latin typeface="Gill Sans MT" panose="020B0502020104020203" pitchFamily="34" charset="0"/>
              </a:rPr>
              <a:t>Social</a:t>
            </a:r>
            <a:r>
              <a:rPr lang="de-DE" sz="1800" dirty="0">
                <a:latin typeface="Gill Sans MT" panose="020B0502020104020203" pitchFamily="34" charset="0"/>
              </a:rPr>
              <a:t> Media den Menschen helfen, Zugang zur Krankenhausseelsorge zu gewinnen?</a:t>
            </a:r>
          </a:p>
          <a:p>
            <a:r>
              <a:rPr lang="de-DE" sz="1800" dirty="0">
                <a:latin typeface="Gill Sans MT" panose="020B0502020104020203" pitchFamily="34" charset="0"/>
              </a:rPr>
              <a:t>Kann dort eine hilfreiche Gemeinschaft entstehen?</a:t>
            </a:r>
          </a:p>
          <a:p>
            <a:r>
              <a:rPr lang="de-DE" sz="1800" dirty="0">
                <a:latin typeface="Gill Sans MT" panose="020B0502020104020203" pitchFamily="34" charset="0"/>
              </a:rPr>
              <a:t>Stimme der KHS in interdisziplinären Diskussionen unter der Schwelle von Fachzeitschriften, etwa LinkedIn?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4B9F0D-0793-4840-ADFC-B36261F0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14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38C75E-4812-4EFC-816D-A1D7DA36E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b="3112"/>
          <a:stretch/>
        </p:blipFill>
        <p:spPr>
          <a:xfrm>
            <a:off x="8185037" y="275752"/>
            <a:ext cx="3168763" cy="62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6D9AE87-591C-4D4A-82C7-476B2179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140CF4-2DAA-4239-BB77-274BDD82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Objekt 3" descr="Beiges Rechteck">
            <a:extLst>
              <a:ext uri="{FF2B5EF4-FFF2-40B4-BE49-F238E27FC236}">
                <a16:creationId xmlns:a16="http://schemas.microsoft.com/office/drawing/2014/main" id="{857A0168-DBD5-47D4-A751-3B39262D8254}"/>
              </a:ext>
            </a:extLst>
          </p:cNvPr>
          <p:cNvSpPr/>
          <p:nvPr/>
        </p:nvSpPr>
        <p:spPr>
          <a:xfrm>
            <a:off x="8355283" y="836613"/>
            <a:ext cx="3307960" cy="5184775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  <p:sp>
        <p:nvSpPr>
          <p:cNvPr id="6" name="Objekt 6" descr="Blaues Rechteck">
            <a:extLst>
              <a:ext uri="{FF2B5EF4-FFF2-40B4-BE49-F238E27FC236}">
                <a16:creationId xmlns:a16="http://schemas.microsoft.com/office/drawing/2014/main" id="{7F009843-AFA3-44E8-B7D5-3F39B363C92E}"/>
              </a:ext>
            </a:extLst>
          </p:cNvPr>
          <p:cNvSpPr/>
          <p:nvPr/>
        </p:nvSpPr>
        <p:spPr>
          <a:xfrm>
            <a:off x="5383206" y="0"/>
            <a:ext cx="6092064" cy="672465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  <p:pic>
        <p:nvPicPr>
          <p:cNvPr id="10" name="Bildplatzhalter 29" descr="Häkchen">
            <a:extLst>
              <a:ext uri="{FF2B5EF4-FFF2-40B4-BE49-F238E27FC236}">
                <a16:creationId xmlns:a16="http://schemas.microsoft.com/office/drawing/2014/main" id="{1630545B-ED3D-48DD-8CD5-CB200AA2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612" y="3662474"/>
            <a:ext cx="720000" cy="719999"/>
          </a:xfrm>
          <a:prstGeom prst="rect">
            <a:avLst/>
          </a:prstGeom>
        </p:spPr>
      </p:pic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186A1D66-9F36-434B-9677-0FE61760AB97}"/>
              </a:ext>
            </a:extLst>
          </p:cNvPr>
          <p:cNvSpPr txBox="1">
            <a:spLocks/>
          </p:cNvSpPr>
          <p:nvPr/>
        </p:nvSpPr>
        <p:spPr>
          <a:xfrm>
            <a:off x="6993639" y="3765937"/>
            <a:ext cx="4437293" cy="62261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Bekanntes und attraktives  Angebot in der Gesundheitsversorgung</a:t>
            </a:r>
          </a:p>
          <a:p>
            <a:pPr marL="0" indent="0" rtl="0">
              <a:buNone/>
            </a:pPr>
            <a:endParaRPr lang="de-DE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Bildplatzhalter 31" descr="Häkchen">
            <a:extLst>
              <a:ext uri="{FF2B5EF4-FFF2-40B4-BE49-F238E27FC236}">
                <a16:creationId xmlns:a16="http://schemas.microsoft.com/office/drawing/2014/main" id="{33C53E5C-0A10-46F8-9546-AB2C67545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3639" y="4442964"/>
            <a:ext cx="720000" cy="719999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744334E-DF9D-4600-8180-292072510183}"/>
              </a:ext>
            </a:extLst>
          </p:cNvPr>
          <p:cNvSpPr txBox="1">
            <a:spLocks/>
          </p:cNvSpPr>
          <p:nvPr/>
        </p:nvSpPr>
        <p:spPr>
          <a:xfrm>
            <a:off x="7003791" y="4453137"/>
            <a:ext cx="4261582" cy="210632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Schwelle der Erreichbarkeit niedriger machen (Teilhabe)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Online-Angebote für Krankenhauspatient*innen bei zunehmender </a:t>
            </a:r>
            <a:r>
              <a:rPr lang="de-DE" sz="18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Ambulantisierung</a:t>
            </a:r>
            <a:r>
              <a:rPr lang="de-DE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 der Behandlung </a:t>
            </a:r>
          </a:p>
          <a:p>
            <a:pPr marL="0" indent="0" rtl="0">
              <a:buNone/>
            </a:pPr>
            <a:endParaRPr lang="de-DE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Objekt 27" descr="Beiges Rechteck">
            <a:extLst>
              <a:ext uri="{FF2B5EF4-FFF2-40B4-BE49-F238E27FC236}">
                <a16:creationId xmlns:a16="http://schemas.microsoft.com/office/drawing/2014/main" id="{7F820741-8871-4D59-8ED1-466FEFD2AF94}"/>
              </a:ext>
            </a:extLst>
          </p:cNvPr>
          <p:cNvSpPr/>
          <p:nvPr/>
        </p:nvSpPr>
        <p:spPr>
          <a:xfrm flipV="1">
            <a:off x="6806169" y="1199866"/>
            <a:ext cx="2530336" cy="58951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68119-9603-4701-8EEC-F2E48B80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169" y="885621"/>
            <a:ext cx="4070378" cy="1995656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dirty="0">
                <a:solidFill>
                  <a:schemeClr val="bg1"/>
                </a:solidFill>
              </a:rPr>
              <a:t>Zwischenfazit: 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Herausforderungen und Chancen für die Krankenhausseelsorge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F986524-D358-4B17-B5AF-52987737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249" y="5197796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0" y="160667"/>
            <a:ext cx="6841811" cy="6196797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ts val="1100"/>
              </a:spcBef>
              <a:buFont typeface="Arial" panose="020B0604020202020204" pitchFamily="34" charset="0"/>
              <a:buNone/>
            </a:pPr>
            <a:endParaRPr lang="de-DE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indent="0" rtl="0">
              <a:lnSpc>
                <a:spcPct val="125000"/>
              </a:lnSpc>
              <a:buFont typeface="Arial" panose="020B0604020202020204" pitchFamily="34" charset="0"/>
              <a:buNone/>
            </a:pPr>
            <a:endParaRPr lang="de-DE" sz="2000" b="1" dirty="0">
              <a:solidFill>
                <a:srgbClr val="ACD0D7"/>
              </a:solidFill>
            </a:endParaRPr>
          </a:p>
          <a:p>
            <a:pPr marL="0" indent="0" rtl="0">
              <a:lnSpc>
                <a:spcPct val="125000"/>
              </a:lnSpc>
              <a:buFont typeface="Arial" panose="020B0604020202020204" pitchFamily="34" charset="0"/>
              <a:buNone/>
            </a:pPr>
            <a:endParaRPr lang="de-DE" sz="2500" b="1" dirty="0">
              <a:solidFill>
                <a:srgbClr val="ACD0D7"/>
              </a:solidFill>
            </a:endParaRPr>
          </a:p>
        </p:txBody>
      </p:sp>
      <p:sp>
        <p:nvSpPr>
          <p:cNvPr id="6" name="Objekt 6" descr="Beiges Rechteck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>
          <a:xfrm flipV="1">
            <a:off x="105877" y="2935705"/>
            <a:ext cx="6735933" cy="107662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8" y="1944675"/>
            <a:ext cx="6286549" cy="71990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de-DE" sz="4000" dirty="0">
                <a:solidFill>
                  <a:schemeClr val="bg1"/>
                </a:solidFill>
              </a:rPr>
              <a:t>Vielen Dank für Ihre Aufmerksamkeit !</a:t>
            </a:r>
            <a:br>
              <a:rPr lang="de-DE" sz="4000" dirty="0">
                <a:solidFill>
                  <a:schemeClr val="bg1"/>
                </a:solidFill>
              </a:rPr>
            </a:br>
            <a:r>
              <a:rPr lang="de-DE" sz="4000" dirty="0">
                <a:solidFill>
                  <a:schemeClr val="bg1"/>
                </a:solidFill>
              </a:rPr>
              <a:t>Ich freue mich über Ihre Fragen und Ihr Feedback.</a:t>
            </a:r>
            <a:br>
              <a:rPr lang="de-DE" sz="4000" dirty="0">
                <a:solidFill>
                  <a:schemeClr val="bg1"/>
                </a:solidFill>
              </a:rPr>
            </a:br>
            <a:br>
              <a:rPr lang="de-DE" sz="5000" dirty="0">
                <a:solidFill>
                  <a:schemeClr val="bg1"/>
                </a:solidFill>
              </a:rPr>
            </a:br>
            <a:endParaRPr lang="de-DE" sz="50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smtClean="0"/>
              <a:t>16</a:t>
            </a:fld>
            <a:endParaRPr lang="de-DE" dirty="0"/>
          </a:p>
        </p:txBody>
      </p:sp>
      <p:pic>
        <p:nvPicPr>
          <p:cNvPr id="8" name="Grafik 7" descr="Freisprechanlage Silhouette">
            <a:extLst>
              <a:ext uri="{FF2B5EF4-FFF2-40B4-BE49-F238E27FC236}">
                <a16:creationId xmlns:a16="http://schemas.microsoft.com/office/drawing/2014/main" id="{DC500B55-B2DA-DADC-38EB-63B5A0A21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377" y="4437553"/>
            <a:ext cx="627396" cy="67926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D9F07-21B9-AE79-FA96-A805A16B3DD0}"/>
              </a:ext>
            </a:extLst>
          </p:cNvPr>
          <p:cNvSpPr txBox="1"/>
          <p:nvPr/>
        </p:nvSpPr>
        <p:spPr>
          <a:xfrm flipH="1">
            <a:off x="100188" y="3176036"/>
            <a:ext cx="6641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0CDA1"/>
                </a:solidFill>
              </a:rPr>
              <a:t>Frauke Rörden</a:t>
            </a:r>
          </a:p>
          <a:p>
            <a:r>
              <a:rPr lang="de-DE" b="1" dirty="0">
                <a:solidFill>
                  <a:srgbClr val="F0CDA1"/>
                </a:solidFill>
              </a:rPr>
              <a:t>Pastorin – Krankenhausseelsorgerin – Supervisorin </a:t>
            </a:r>
            <a:r>
              <a:rPr lang="de-DE" b="1" dirty="0" err="1">
                <a:solidFill>
                  <a:srgbClr val="F0CDA1"/>
                </a:solidFill>
              </a:rPr>
              <a:t>DGSv</a:t>
            </a:r>
            <a:endParaRPr lang="de-DE" b="1" dirty="0">
              <a:solidFill>
                <a:srgbClr val="F0CDA1"/>
              </a:solidFill>
            </a:endParaRPr>
          </a:p>
          <a:p>
            <a:r>
              <a:rPr lang="de-DE" b="1" dirty="0">
                <a:solidFill>
                  <a:srgbClr val="F0CDA1"/>
                </a:solidFill>
              </a:rPr>
              <a:t>Hamburger Str. 41</a:t>
            </a:r>
          </a:p>
          <a:p>
            <a:r>
              <a:rPr lang="de-DE" b="1" dirty="0">
                <a:solidFill>
                  <a:srgbClr val="F0CDA1"/>
                </a:solidFill>
              </a:rPr>
              <a:t>21465 Reinbek</a:t>
            </a:r>
          </a:p>
          <a:p>
            <a:endParaRPr lang="de-DE" b="1" dirty="0">
              <a:solidFill>
                <a:srgbClr val="F0CDA1"/>
              </a:solidFill>
            </a:endParaRPr>
          </a:p>
          <a:p>
            <a:r>
              <a:rPr lang="de-DE" b="1" dirty="0">
                <a:solidFill>
                  <a:srgbClr val="F0CDA1"/>
                </a:solidFill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875BEA-BC01-B767-DC3A-ECF2CFDE0204}"/>
              </a:ext>
            </a:extLst>
          </p:cNvPr>
          <p:cNvSpPr txBox="1"/>
          <p:nvPr/>
        </p:nvSpPr>
        <p:spPr>
          <a:xfrm>
            <a:off x="1150736" y="4561030"/>
            <a:ext cx="1982804" cy="369332"/>
          </a:xfrm>
          <a:prstGeom prst="rect">
            <a:avLst/>
          </a:prstGeom>
          <a:noFill/>
          <a:ln>
            <a:solidFill>
              <a:srgbClr val="F0CDA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0CDA1"/>
                </a:solidFill>
              </a:rPr>
              <a:t>+49 40 72805189</a:t>
            </a:r>
          </a:p>
        </p:txBody>
      </p:sp>
      <p:pic>
        <p:nvPicPr>
          <p:cNvPr id="12" name="Grafik 11" descr="Internet Silhouette">
            <a:extLst>
              <a:ext uri="{FF2B5EF4-FFF2-40B4-BE49-F238E27FC236}">
                <a16:creationId xmlns:a16="http://schemas.microsoft.com/office/drawing/2014/main" id="{40DB1C9B-62E3-A7ED-5B02-103D00989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88" y="4982421"/>
            <a:ext cx="914400" cy="914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5AF8E67-A988-5E0D-AB52-EB35065B96E7}"/>
              </a:ext>
            </a:extLst>
          </p:cNvPr>
          <p:cNvSpPr txBox="1"/>
          <p:nvPr/>
        </p:nvSpPr>
        <p:spPr>
          <a:xfrm>
            <a:off x="1014588" y="5087390"/>
            <a:ext cx="5526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0CDA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froerden.kkvhh@kirche-hamburg.de</a:t>
            </a:r>
            <a:endParaRPr lang="de-DE" dirty="0">
              <a:solidFill>
                <a:srgbClr val="F0CDA1"/>
              </a:solidFill>
            </a:endParaRPr>
          </a:p>
          <a:p>
            <a:r>
              <a:rPr lang="de-DE" dirty="0">
                <a:solidFill>
                  <a:srgbClr val="F0CDA1"/>
                </a:solidFill>
              </a:rPr>
              <a:t>Instagram: @frauherzhorizont</a:t>
            </a:r>
          </a:p>
          <a:p>
            <a:endParaRPr lang="de-DE" dirty="0">
              <a:solidFill>
                <a:srgbClr val="F0CDA1"/>
              </a:solidFill>
            </a:endParaRPr>
          </a:p>
          <a:p>
            <a:r>
              <a:rPr lang="de-DE" dirty="0">
                <a:solidFill>
                  <a:srgbClr val="F0CDA1"/>
                </a:solidFill>
              </a:rPr>
              <a:t>Sie finden mich auch auf Facebook und LinkedIn</a:t>
            </a:r>
          </a:p>
        </p:txBody>
      </p:sp>
    </p:spTree>
    <p:extLst>
      <p:ext uri="{BB962C8B-B14F-4D97-AF65-F5344CB8AC3E}">
        <p14:creationId xmlns:p14="http://schemas.microsoft.com/office/powerpoint/2010/main" val="14869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7FFAA-6DD3-453B-B895-C818F318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Fotoquellen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789FAF-3BC4-47EF-A733-431A05292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https://www.menschlichkeit-verbindet.de/wp-content/uploads/2021/10/KUMI_KHS_Reinbek_2.jpg</a:t>
            </a:r>
            <a:endParaRPr lang="de-DE" dirty="0"/>
          </a:p>
          <a:p>
            <a:r>
              <a:rPr lang="de-DE" dirty="0">
                <a:hlinkClick r:id="rId3"/>
              </a:rPr>
              <a:t>https://www.uke.de/dateien/zielgruppen/patienten-angehoerige/krankenhausseelsorge/team-krankenhausseelsorge-juli-2022_buehnenbild_contentseite.jpg</a:t>
            </a:r>
            <a:endParaRPr lang="de-DE" dirty="0"/>
          </a:p>
          <a:p>
            <a:r>
              <a:rPr lang="de-DE" dirty="0">
                <a:hlinkClick r:id="rId4"/>
              </a:rPr>
              <a:t>https://www.asklepios.com/.imaging/mte/asklepios/articleImage_1232/dam/klinikbilder/hamburg/harburg/Sonstiges/harburg-r-sner-pietzarka-seelsorge--1-_freigegeben.jpg/jcr:content/harburg-r%C3%B6sner-pietzarka-seelsorge-Magnolia%20Format.jpg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377551-D9EF-40B0-98AE-8BB29C42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17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0373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67F39-B7C1-75B4-7109-F7435959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Frauke Rörden</a:t>
            </a:r>
            <a:br>
              <a:rPr lang="de-DE" dirty="0"/>
            </a:br>
            <a:r>
              <a:rPr lang="de-DE" sz="2700" dirty="0"/>
              <a:t>Beauftragte für digitale Wege in die Krankenhausseelsorge/Online-Seelsorge des KKVHH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E73A2E-C2E5-8096-5914-38DC95FB0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Seit 1999 Pastorin der Ev.-Luth. Kirche in Norddeutschland</a:t>
            </a:r>
          </a:p>
          <a:p>
            <a:pPr marL="0" indent="0">
              <a:buNone/>
            </a:pPr>
            <a:r>
              <a:rPr lang="de-DE" sz="2000" dirty="0"/>
              <a:t>Seit 2013 in der Krankenhausseelsorge </a:t>
            </a:r>
          </a:p>
          <a:p>
            <a:pPr>
              <a:buFontTx/>
              <a:buChar char="-"/>
            </a:pPr>
            <a:r>
              <a:rPr lang="de-DE" sz="2000" dirty="0"/>
              <a:t>Asklepios Klinik St. Georg, Hamburg (privater Träger)</a:t>
            </a:r>
          </a:p>
          <a:p>
            <a:pPr>
              <a:buFontTx/>
              <a:buChar char="-"/>
            </a:pPr>
            <a:r>
              <a:rPr lang="de-DE" sz="2000" dirty="0"/>
              <a:t>Krankenhausseelsorge Reinbek, St. Adolfstift (kath. Träger)</a:t>
            </a:r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/>
              <a:t>Zusätzliche Qualifikationen:</a:t>
            </a:r>
          </a:p>
          <a:p>
            <a:r>
              <a:rPr lang="de-DE" sz="2000" dirty="0"/>
              <a:t>Krankenhausseelsorgeausbildung (KSA)</a:t>
            </a:r>
          </a:p>
          <a:p>
            <a:r>
              <a:rPr lang="de-DE" sz="2000" dirty="0"/>
              <a:t>Ethikberatung im Krankenhaus (</a:t>
            </a:r>
            <a:r>
              <a:rPr lang="de-DE" sz="2000" dirty="0" err="1"/>
              <a:t>ZfG</a:t>
            </a:r>
            <a:r>
              <a:rPr lang="de-DE" sz="2000" dirty="0"/>
              <a:t>, Hannover)</a:t>
            </a:r>
          </a:p>
          <a:p>
            <a:r>
              <a:rPr lang="de-DE" sz="2000" dirty="0"/>
              <a:t>Supervision und Coaching (</a:t>
            </a:r>
            <a:r>
              <a:rPr lang="de-DE" sz="2000" dirty="0" err="1"/>
              <a:t>DGSv</a:t>
            </a:r>
            <a:r>
              <a:rPr lang="de-DE" sz="2000" dirty="0"/>
              <a:t>)</a:t>
            </a:r>
          </a:p>
          <a:p>
            <a:r>
              <a:rPr lang="de-DE" sz="2000" dirty="0"/>
              <a:t>Online-Supervision und Online-Coaching (</a:t>
            </a:r>
            <a:r>
              <a:rPr lang="de-DE" sz="2000" dirty="0" err="1"/>
              <a:t>DGSv</a:t>
            </a:r>
            <a:r>
              <a:rPr lang="de-DE" sz="2000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C8FC97-81DA-4F1A-4965-A2B6CB1D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4404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56C6B-B3EE-4FA3-A209-C3928AF0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Das Gebiet der Ev.-Luth. Kirche in Norddeutschland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FA5A5F-2443-429E-8B41-B949E937C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472" y="1371600"/>
            <a:ext cx="9127018" cy="5010150"/>
          </a:xfrm>
          <a:prstGeom prst="rect">
            <a:avLst/>
          </a:prstGeom>
          <a:ln w="19050">
            <a:solidFill>
              <a:srgbClr val="0090A2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B5E611-5683-4DC8-8DB8-717C6FCA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253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59C24-4443-483B-9631-B71CCB55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  <a:br>
              <a:rPr lang="de-DE" dirty="0"/>
            </a:br>
            <a:r>
              <a:rPr lang="de-DE" sz="2400" dirty="0"/>
              <a:t>Wie ist es jetzt?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EFA892-FA18-48AD-A00F-02C12ED34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Telefon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Websites der Krankenhäuser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Plakate und Flyer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Präsenz im Krankenhaus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Interdisziplinäre Zusammenarbeit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dirty="0">
                <a:latin typeface="Gill Sans MT" panose="020B0502020104020203" pitchFamily="34" charset="0"/>
              </a:rPr>
              <a:t>Selbstständige Dokumentation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993FE2-E305-401C-93BB-8F2063EC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4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D47165-ADFD-43D1-B8B7-9DC67FE58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0" t="33889" b="15972"/>
          <a:stretch/>
        </p:blipFill>
        <p:spPr>
          <a:xfrm>
            <a:off x="6096000" y="2282031"/>
            <a:ext cx="4514849" cy="3438525"/>
          </a:xfrm>
          <a:prstGeom prst="ellipse">
            <a:avLst/>
          </a:prstGeom>
          <a:ln w="63500" cap="rnd">
            <a:solidFill>
              <a:srgbClr val="0090A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58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24FC6-63B5-49E7-8303-860BC56E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Beweggründe für den Aufbau digitaler Wege in die  Krankenhausseelsorge und internetbasierter Angebote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E7A466-437D-40C0-8F62-59BB23569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15625" cy="4556125"/>
          </a:xfrm>
        </p:spPr>
        <p:txBody>
          <a:bodyPr>
            <a:normAutofit/>
          </a:bodyPr>
          <a:lstStyle/>
          <a:p>
            <a:endParaRPr lang="de-DE" sz="2000" dirty="0"/>
          </a:p>
          <a:p>
            <a:endParaRPr lang="de-DE" sz="2000" dirty="0"/>
          </a:p>
          <a:p>
            <a:r>
              <a:rPr lang="de-DE" sz="2000" b="1" dirty="0">
                <a:latin typeface="Gill Sans MT" panose="020B0502020104020203" pitchFamily="34" charset="0"/>
              </a:rPr>
              <a:t>Teilhabe</a:t>
            </a:r>
          </a:p>
          <a:p>
            <a:endParaRPr lang="de-DE" sz="2000" b="1" dirty="0">
              <a:latin typeface="Gill Sans MT" panose="020B0502020104020203" pitchFamily="34" charset="0"/>
            </a:endParaRPr>
          </a:p>
          <a:p>
            <a:endParaRPr lang="de-DE" sz="2000" b="1" dirty="0">
              <a:latin typeface="Gill Sans MT" panose="020B0502020104020203" pitchFamily="34" charset="0"/>
            </a:endParaRPr>
          </a:p>
          <a:p>
            <a:r>
              <a:rPr lang="de-DE" sz="2000" b="1" dirty="0">
                <a:latin typeface="Gill Sans MT" panose="020B0502020104020203" pitchFamily="34" charset="0"/>
              </a:rPr>
              <a:t>Sicherheit </a:t>
            </a:r>
          </a:p>
          <a:p>
            <a:endParaRPr lang="de-DE" sz="2000" b="1" dirty="0">
              <a:latin typeface="Gill Sans MT" panose="020B0502020104020203" pitchFamily="34" charset="0"/>
            </a:endParaRPr>
          </a:p>
          <a:p>
            <a:endParaRPr lang="de-DE" sz="2000" b="1" dirty="0">
              <a:latin typeface="Gill Sans MT" panose="020B0502020104020203" pitchFamily="34" charset="0"/>
            </a:endParaRPr>
          </a:p>
          <a:p>
            <a:r>
              <a:rPr lang="de-DE" sz="2000" b="1" dirty="0">
                <a:latin typeface="Gill Sans MT" panose="020B0502020104020203" pitchFamily="34" charset="0"/>
              </a:rPr>
              <a:t>Autonomie/Anonymität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E322E3-147F-4C33-A0C7-DAE4FE82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2871" y="6176963"/>
            <a:ext cx="357116" cy="365125"/>
          </a:xfrm>
        </p:spPr>
        <p:txBody>
          <a:bodyPr/>
          <a:lstStyle/>
          <a:p>
            <a:pPr rtl="0"/>
            <a:fld id="{82EE24B5-652C-4DB5-B7C3-B5BBEC1280B1}" type="slidenum">
              <a:rPr lang="de-DE" noProof="0" smtClean="0"/>
              <a:t>5</a:t>
            </a:fld>
            <a:endParaRPr lang="de-DE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317F9-BED2-51DE-8770-C1E79FFC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867" y="4225492"/>
            <a:ext cx="3307570" cy="1982132"/>
          </a:xfrm>
          <a:prstGeom prst="ellipse">
            <a:avLst/>
          </a:prstGeom>
          <a:ln w="63500" cap="rnd">
            <a:solidFill>
              <a:srgbClr val="0090A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2B162FE-D57D-B984-A065-58D9B8703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769" y="1964623"/>
            <a:ext cx="2782803" cy="2578502"/>
          </a:xfrm>
          <a:prstGeom prst="ellipse">
            <a:avLst/>
          </a:prstGeom>
          <a:ln w="63500" cap="rnd">
            <a:solidFill>
              <a:srgbClr val="0090A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4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D799D-709E-BE9A-8762-61B37052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Richtungen der Digitalen Wege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0B69D0-BAAA-C8F1-4522-1ED6278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F8E76D-9813-5DBA-7EF8-DF3BEF53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6</a:t>
            </a:fld>
            <a:endParaRPr lang="de-DE" noProof="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30492D-0673-45F7-71BF-CC522E324249}"/>
              </a:ext>
            </a:extLst>
          </p:cNvPr>
          <p:cNvSpPr/>
          <p:nvPr/>
        </p:nvSpPr>
        <p:spPr>
          <a:xfrm>
            <a:off x="5120640" y="1844082"/>
            <a:ext cx="2695074" cy="1491915"/>
          </a:xfrm>
          <a:prstGeom prst="ellipse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Betriebsinterne Kommunikation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DE84E17-F80B-D34A-E3DE-BBC8EF25A6D3}"/>
              </a:ext>
            </a:extLst>
          </p:cNvPr>
          <p:cNvSpPr/>
          <p:nvPr/>
        </p:nvSpPr>
        <p:spPr>
          <a:xfrm>
            <a:off x="5338814" y="4722369"/>
            <a:ext cx="3169918" cy="1256098"/>
          </a:xfrm>
          <a:prstGeom prst="ellipse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Sichtbarkeit und Erreichbarkeit im Internet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B273F9-D66D-0B51-96D4-68ACD0214831}"/>
              </a:ext>
            </a:extLst>
          </p:cNvPr>
          <p:cNvSpPr/>
          <p:nvPr/>
        </p:nvSpPr>
        <p:spPr>
          <a:xfrm>
            <a:off x="7257448" y="3609473"/>
            <a:ext cx="2964581" cy="914400"/>
          </a:xfrm>
          <a:prstGeom prst="ellipse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Online-Seelsorgeangebot  für Pat.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3FDE44-0C7A-01E9-5986-13008402A086}"/>
              </a:ext>
            </a:extLst>
          </p:cNvPr>
          <p:cNvSpPr/>
          <p:nvPr/>
        </p:nvSpPr>
        <p:spPr>
          <a:xfrm>
            <a:off x="1953928" y="5064067"/>
            <a:ext cx="2877954" cy="914400"/>
          </a:xfrm>
          <a:prstGeom prst="ellipse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Kommunikation in Sozialen Medien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6864D4F-2A7D-A30B-BF2E-404CE51853A4}"/>
              </a:ext>
            </a:extLst>
          </p:cNvPr>
          <p:cNvSpPr/>
          <p:nvPr/>
        </p:nvSpPr>
        <p:spPr>
          <a:xfrm>
            <a:off x="962526" y="2338939"/>
            <a:ext cx="3599849" cy="1491914"/>
          </a:xfrm>
          <a:prstGeom prst="ellipse">
            <a:avLst/>
          </a:prstGeom>
          <a:solidFill>
            <a:srgbClr val="F0C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90A2"/>
                </a:solidFill>
              </a:rPr>
              <a:t>Digitalisierung der Krankenhausseelsorge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34C8E50-E3E0-C04A-4425-4E0214D276E5}"/>
              </a:ext>
            </a:extLst>
          </p:cNvPr>
          <p:cNvCxnSpPr>
            <a:cxnSpLocks/>
          </p:cNvCxnSpPr>
          <p:nvPr/>
        </p:nvCxnSpPr>
        <p:spPr>
          <a:xfrm flipV="1">
            <a:off x="4624538" y="2897204"/>
            <a:ext cx="496102" cy="279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39DE451-95F1-1A2D-185D-979DE93D9DFD}"/>
              </a:ext>
            </a:extLst>
          </p:cNvPr>
          <p:cNvCxnSpPr/>
          <p:nvPr/>
        </p:nvCxnSpPr>
        <p:spPr>
          <a:xfrm>
            <a:off x="4562375" y="3335997"/>
            <a:ext cx="2695073" cy="494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28F98C4-8E91-C995-A464-3FD5B7C15AA6}"/>
              </a:ext>
            </a:extLst>
          </p:cNvPr>
          <p:cNvCxnSpPr/>
          <p:nvPr/>
        </p:nvCxnSpPr>
        <p:spPr>
          <a:xfrm>
            <a:off x="4350619" y="3522004"/>
            <a:ext cx="1540042" cy="1275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286479A-9EC4-D70C-592A-42A15D4C8DF6}"/>
              </a:ext>
            </a:extLst>
          </p:cNvPr>
          <p:cNvCxnSpPr>
            <a:cxnSpLocks/>
          </p:cNvCxnSpPr>
          <p:nvPr/>
        </p:nvCxnSpPr>
        <p:spPr>
          <a:xfrm flipH="1">
            <a:off x="3657600" y="3654785"/>
            <a:ext cx="462013" cy="106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22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59C24-4443-483B-9631-B71CCB55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  <a:br>
              <a:rPr lang="de-DE" dirty="0"/>
            </a:br>
            <a:r>
              <a:rPr lang="de-DE" sz="2400" dirty="0"/>
              <a:t>Betriebsinterne Kommunikation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EFA892-FA18-48AD-A00F-02C12ED34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5356225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Gill Sans MT" panose="020B0502020104020203" pitchFamily="34" charset="0"/>
              </a:rPr>
              <a:t>Digitale Auftragsvergabe im Krankenhausalltag außerhalb der Krankenhausseelsorge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de-DE" sz="1800" b="1" dirty="0">
                <a:latin typeface="Gill Sans MT" panose="020B0502020104020203" pitchFamily="34" charset="0"/>
              </a:rPr>
              <a:t>                                                      Die Krankenhausseelsorge mit den digitalen Wegen verbinden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993FE2-E305-401C-93BB-8F2063EC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7</a:t>
            </a:fld>
            <a:endParaRPr lang="de-DE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9832AC-C936-4758-851A-565800852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4" y="2408399"/>
            <a:ext cx="4457568" cy="3343176"/>
          </a:xfrm>
          <a:prstGeom prst="rect">
            <a:avLst/>
          </a:prstGeom>
          <a:ln w="44450">
            <a:solidFill>
              <a:srgbClr val="0090A2"/>
            </a:solidFill>
          </a:ln>
        </p:spPr>
      </p:pic>
      <p:sp>
        <p:nvSpPr>
          <p:cNvPr id="11" name="Pfeil: gestreift nach rechts 10">
            <a:extLst>
              <a:ext uri="{FF2B5EF4-FFF2-40B4-BE49-F238E27FC236}">
                <a16:creationId xmlns:a16="http://schemas.microsoft.com/office/drawing/2014/main" id="{AED7A950-C204-441C-8C86-A3E4F2E9992C}"/>
              </a:ext>
            </a:extLst>
          </p:cNvPr>
          <p:cNvSpPr/>
          <p:nvPr/>
        </p:nvSpPr>
        <p:spPr>
          <a:xfrm>
            <a:off x="3403600" y="6310589"/>
            <a:ext cx="774065" cy="312247"/>
          </a:xfrm>
          <a:prstGeom prst="stripedRightArrow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9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89063-8A71-4463-9884-29120CD3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Beispiel KH Reinbek:</a:t>
            </a:r>
            <a:br>
              <a:rPr lang="de-DE" dirty="0"/>
            </a:br>
            <a:r>
              <a:rPr lang="de-DE" sz="2400" dirty="0"/>
              <a:t>Einbindung der Krankenhausseelsorge in das Krankenhausinformationssystem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D0EA2-854B-4618-ACD2-934E5931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2133"/>
            <a:ext cx="10515600" cy="3924830"/>
          </a:xfrm>
        </p:spPr>
        <p:txBody>
          <a:bodyPr>
            <a:normAutofit/>
          </a:bodyPr>
          <a:lstStyle/>
          <a:p>
            <a:r>
              <a:rPr lang="de-DE" sz="2000" dirty="0" err="1">
                <a:latin typeface="Gill Sans MT" panose="020B0502020104020203" pitchFamily="34" charset="0"/>
              </a:rPr>
              <a:t>Konsile</a:t>
            </a:r>
            <a:r>
              <a:rPr lang="de-DE" sz="2000" dirty="0">
                <a:latin typeface="Gill Sans MT" panose="020B0502020104020203" pitchFamily="34" charset="0"/>
              </a:rPr>
              <a:t> können geschrieben werden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2000" dirty="0">
                <a:latin typeface="Gill Sans MT" panose="020B0502020104020203" pitchFamily="34" charset="0"/>
              </a:rPr>
              <a:t>Mögliche Veränderungen und Herausforderungen im Alltag der Krankenhausseelsorge</a:t>
            </a: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endParaRPr lang="de-DE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Gill Sans MT" panose="020B0502020104020203" pitchFamily="34" charset="0"/>
              </a:rPr>
              <a:t>              </a:t>
            </a:r>
          </a:p>
          <a:p>
            <a:pPr marL="0" indent="0">
              <a:buNone/>
            </a:pPr>
            <a:endParaRPr lang="de-DE" sz="20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Gill Sans MT" panose="020B0502020104020203" pitchFamily="34" charset="0"/>
              </a:rPr>
              <a:t>                        Aufgabe: Unter den Gegebenheiten digitaler Kommunikation </a:t>
            </a:r>
          </a:p>
          <a:p>
            <a:pPr marL="0" indent="0">
              <a:buNone/>
            </a:pPr>
            <a:r>
              <a:rPr lang="de-DE" sz="2000" b="1" dirty="0">
                <a:latin typeface="Gill Sans MT" panose="020B0502020104020203" pitchFamily="34" charset="0"/>
              </a:rPr>
              <a:t>die Freiheit und  Verbindlichkeit der Krankenhausseelsorge sicherstellen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4B9F0D-0793-4840-ADFC-B36261F0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8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9A1636-F63B-23E9-BAF5-10F87340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19" y="5010453"/>
            <a:ext cx="774259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59C24-4443-483B-9631-B71CCB55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  <a:br>
              <a:rPr lang="de-DE" dirty="0"/>
            </a:br>
            <a:r>
              <a:rPr lang="de-DE" sz="2400" dirty="0"/>
              <a:t>Erreichbarkeit der Krankenhausseelsorge von Pat. und Angehörigen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EFA892-FA18-48AD-A00F-02C12ED34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24" y="2006126"/>
            <a:ext cx="10515600" cy="4351338"/>
          </a:xfrm>
        </p:spPr>
        <p:txBody>
          <a:bodyPr>
            <a:normAutofit/>
          </a:bodyPr>
          <a:lstStyle/>
          <a:p>
            <a:r>
              <a:rPr lang="de-DE" sz="1800" b="1" dirty="0">
                <a:latin typeface="Gill Sans MT" panose="020B0502020104020203" pitchFamily="34" charset="0"/>
              </a:rPr>
              <a:t>Telefonisch</a:t>
            </a:r>
          </a:p>
          <a:p>
            <a:pPr lvl="1"/>
            <a:r>
              <a:rPr lang="de-DE" dirty="0">
                <a:latin typeface="Gill Sans MT" panose="020B0502020104020203" pitchFamily="34" charset="0"/>
              </a:rPr>
              <a:t>Oft eine Hürde</a:t>
            </a:r>
          </a:p>
          <a:p>
            <a:pPr marL="457200" lvl="1" indent="0">
              <a:buNone/>
            </a:pPr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b="1" dirty="0">
                <a:latin typeface="Gill Sans MT" panose="020B0502020104020203" pitchFamily="34" charset="0"/>
              </a:rPr>
              <a:t>Schriftlich</a:t>
            </a:r>
          </a:p>
          <a:p>
            <a:pPr lvl="1"/>
            <a:r>
              <a:rPr lang="de-DE" dirty="0">
                <a:latin typeface="Gill Sans MT" panose="020B0502020104020203" pitchFamily="34" charset="0"/>
              </a:rPr>
              <a:t>Email, Briefe</a:t>
            </a:r>
          </a:p>
          <a:p>
            <a:pPr lvl="1"/>
            <a:endParaRPr lang="de-DE" sz="1800" dirty="0">
              <a:latin typeface="Gill Sans MT" panose="020B0502020104020203" pitchFamily="34" charset="0"/>
            </a:endParaRPr>
          </a:p>
          <a:p>
            <a:r>
              <a:rPr lang="de-DE" sz="1800" b="1" dirty="0">
                <a:latin typeface="Gill Sans MT" panose="020B0502020104020203" pitchFamily="34" charset="0"/>
              </a:rPr>
              <a:t>Kontaktaufnahme über </a:t>
            </a:r>
            <a:r>
              <a:rPr lang="de-DE" sz="1800" b="1" dirty="0" err="1">
                <a:latin typeface="Gill Sans MT" panose="020B0502020104020203" pitchFamily="34" charset="0"/>
              </a:rPr>
              <a:t>Social</a:t>
            </a:r>
            <a:r>
              <a:rPr lang="de-DE" sz="1800" b="1" dirty="0">
                <a:latin typeface="Gill Sans MT" panose="020B0502020104020203" pitchFamily="34" charset="0"/>
              </a:rPr>
              <a:t> Media</a:t>
            </a:r>
          </a:p>
          <a:p>
            <a:pPr lvl="1"/>
            <a:r>
              <a:rPr lang="de-DE" dirty="0">
                <a:latin typeface="Gill Sans MT" panose="020B0502020104020203" pitchFamily="34" charset="0"/>
              </a:rPr>
              <a:t>Ausnahme</a:t>
            </a:r>
          </a:p>
          <a:p>
            <a:pPr lvl="1"/>
            <a:endParaRPr lang="de-DE" dirty="0">
              <a:latin typeface="Gill Sans MT" panose="020B0502020104020203" pitchFamily="34" charset="0"/>
            </a:endParaRPr>
          </a:p>
          <a:p>
            <a:pPr lvl="1"/>
            <a:endParaRPr lang="de-DE" dirty="0">
              <a:latin typeface="Gill Sans MT" panose="020B0502020104020203" pitchFamily="34" charset="0"/>
            </a:endParaRPr>
          </a:p>
          <a:p>
            <a:pPr lvl="1"/>
            <a:endParaRPr lang="de-DE" dirty="0"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de-DE" sz="2000" b="1" dirty="0">
                <a:latin typeface="Gill Sans MT" panose="020B0502020104020203" pitchFamily="34" charset="0"/>
              </a:rPr>
              <a:t>Für digitale Zugänge zur Krankenhausseelsorge gibt es noch keine etablierten Standards</a:t>
            </a:r>
          </a:p>
          <a:p>
            <a:pPr lvl="1"/>
            <a:endParaRPr lang="de-DE" dirty="0">
              <a:latin typeface="Gill Sans MT" panose="020B0502020104020203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993FE2-E305-401C-93BB-8F2063EC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de-DE" noProof="0" smtClean="0"/>
              <a:t>9</a:t>
            </a:fld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756C1A-6AC6-4895-AD85-DC266B6B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4" y="5421041"/>
            <a:ext cx="774259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4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87325_TF45022061.potx" id="{CD41DAB0-7BEB-4CDB-8AC8-AAD3B48CF761}" vid="{925C6D5F-C180-4BCE-AF82-D22D7D47AFC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2DDA16B-F3AC-4A5B-9F5F-6F5A8F47A9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26FE2C-7640-4BF0-9D68-FDFD4151F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118CE8-9293-4220-BA3B-5D353B13ABC9}">
  <ds:schemaRefs>
    <ds:schemaRef ds:uri="16c05727-aa75-4e4a-9b5f-8a80a1165891"/>
    <ds:schemaRef ds:uri="http://schemas.microsoft.com/office/2006/metadata/properties"/>
    <ds:schemaRef ds:uri="71af3243-3dd4-4a8d-8c0d-dd76da1f02a5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Marketingplan für professionelle Dienstleistungen</Template>
  <TotalTime>0</TotalTime>
  <Words>627</Words>
  <Application>Microsoft Office PowerPoint</Application>
  <PresentationFormat>Breitbild</PresentationFormat>
  <Paragraphs>152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 </vt:lpstr>
      <vt:lpstr>Calibri</vt:lpstr>
      <vt:lpstr>Gill Sans MT</vt:lpstr>
      <vt:lpstr>Office-Design</vt:lpstr>
      <vt:lpstr>Digitale Krankenhausseelsorge Hamburg</vt:lpstr>
      <vt:lpstr>Frauke Rörden Beauftragte für digitale Wege in die Krankenhausseelsorge/Online-Seelsorge des KKVHH</vt:lpstr>
      <vt:lpstr>Das Gebiet der Ev.-Luth. Kirche in Norddeutschland</vt:lpstr>
      <vt:lpstr>Bestandsaufnahme Wie ist es jetzt?</vt:lpstr>
      <vt:lpstr>Beweggründe für den Aufbau digitaler Wege in die  Krankenhausseelsorge und internetbasierter Angebote</vt:lpstr>
      <vt:lpstr>Richtungen der Digitalen Wege</vt:lpstr>
      <vt:lpstr>Bestandsaufnahme Betriebsinterne Kommunikation</vt:lpstr>
      <vt:lpstr>Beispiel KH Reinbek: Einbindung der Krankenhausseelsorge in das Krankenhausinformationssystem</vt:lpstr>
      <vt:lpstr>Bestandsaufnahme Erreichbarkeit der Krankenhausseelsorge von Pat. und Angehörigen</vt:lpstr>
      <vt:lpstr>Erste Vorarbeiten für den Aufbau der Online- Krankenhausseelsorge</vt:lpstr>
      <vt:lpstr>AG Krankenhausseelsorge Digital</vt:lpstr>
      <vt:lpstr>Vorbereitung zur Qualifizierung</vt:lpstr>
      <vt:lpstr>Sichtbarkeit und Erreichbarkeit im Internet </vt:lpstr>
      <vt:lpstr>Kommunikation in Sozialen Medien</vt:lpstr>
      <vt:lpstr>Zwischenfazit:   Herausforderungen und Chancen für die Krankenhausseelsorge</vt:lpstr>
      <vt:lpstr>Vielen Dank für Ihre Aufmerksamkeit ! Ich freue mich über Ihre Fragen und Ihr Feedback.  </vt:lpstr>
      <vt:lpstr>Fotoquellen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2023-09-10T19:05:14Z</dcterms:created>
  <dcterms:modified xsi:type="dcterms:W3CDTF">2023-09-13T20:32:31Z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